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tiff" ContentType="image/tiff"/>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Lst>
  <p:notesMasterIdLst>
    <p:notesMasterId r:id="rId26"/>
  </p:notesMasterIdLst>
  <p:handoutMasterIdLst>
    <p:handoutMasterId r:id="rId27"/>
  </p:handoutMasterIdLst>
  <p:sldIdLst>
    <p:sldId id="577" r:id="rId4"/>
    <p:sldId id="590" r:id="rId5"/>
    <p:sldId id="591" r:id="rId6"/>
    <p:sldId id="593" r:id="rId7"/>
    <p:sldId id="601" r:id="rId8"/>
    <p:sldId id="594" r:id="rId9"/>
    <p:sldId id="595" r:id="rId10"/>
    <p:sldId id="602" r:id="rId11"/>
    <p:sldId id="603" r:id="rId12"/>
    <p:sldId id="598" r:id="rId13"/>
    <p:sldId id="599" r:id="rId14"/>
    <p:sldId id="604" r:id="rId15"/>
    <p:sldId id="605" r:id="rId16"/>
    <p:sldId id="606" r:id="rId17"/>
    <p:sldId id="607" r:id="rId18"/>
    <p:sldId id="608" r:id="rId19"/>
    <p:sldId id="609" r:id="rId20"/>
    <p:sldId id="610" r:id="rId21"/>
    <p:sldId id="611" r:id="rId22"/>
    <p:sldId id="612" r:id="rId23"/>
    <p:sldId id="600" r:id="rId24"/>
    <p:sldId id="61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D9D9D9"/>
    <a:srgbClr val="616265"/>
    <a:srgbClr val="4F81BD"/>
    <a:srgbClr val="005195"/>
    <a:srgbClr val="149B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23" autoAdjust="0"/>
    <p:restoredTop sz="98868" autoAdjust="0"/>
  </p:normalViewPr>
  <p:slideViewPr>
    <p:cSldViewPr showGuides="1">
      <p:cViewPr>
        <p:scale>
          <a:sx n="50" d="100"/>
          <a:sy n="50" d="100"/>
        </p:scale>
        <p:origin x="-878" y="-115"/>
      </p:cViewPr>
      <p:guideLst>
        <p:guide orient="horz" pos="1008"/>
        <p:guide pos="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D74EC-5B13-4A32-A8C8-85090721829A}" type="doc">
      <dgm:prSet loTypeId="urn:microsoft.com/office/officeart/2005/8/layout/process2" loCatId="process" qsTypeId="urn:microsoft.com/office/officeart/2005/8/quickstyle/simple1" qsCatId="simple" csTypeId="urn:microsoft.com/office/officeart/2005/8/colors/accent0_3" csCatId="mainScheme" phldr="1"/>
      <dgm:spPr/>
      <dgm:t>
        <a:bodyPr/>
        <a:lstStyle/>
        <a:p>
          <a:endParaRPr lang="en-US"/>
        </a:p>
      </dgm:t>
    </dgm:pt>
    <dgm:pt modelId="{64836D22-99BA-47F8-958F-9A312AC48AF6}">
      <dgm:prSet custT="1"/>
      <dgm:spPr/>
      <dgm:t>
        <a:bodyPr/>
        <a:lstStyle/>
        <a:p>
          <a:pPr rtl="0"/>
          <a:r>
            <a:rPr lang="en-US" sz="1600" dirty="0" smtClean="0"/>
            <a:t>Cloud Computing</a:t>
          </a:r>
          <a:endParaRPr lang="en-US" sz="1600" dirty="0"/>
        </a:p>
      </dgm:t>
    </dgm:pt>
    <dgm:pt modelId="{CA27DDB3-A2BE-4F46-8B95-61A1EB96306A}" type="parTrans" cxnId="{9D6E2705-D17C-4A7F-A5DE-4777CEA4A7EA}">
      <dgm:prSet/>
      <dgm:spPr/>
      <dgm:t>
        <a:bodyPr/>
        <a:lstStyle/>
        <a:p>
          <a:endParaRPr lang="en-US" sz="1400"/>
        </a:p>
      </dgm:t>
    </dgm:pt>
    <dgm:pt modelId="{6BA80384-721C-4E61-9F0E-EF5433B61E73}" type="sibTrans" cxnId="{9D6E2705-D17C-4A7F-A5DE-4777CEA4A7EA}">
      <dgm:prSet custT="1"/>
      <dgm:spPr/>
      <dgm:t>
        <a:bodyPr/>
        <a:lstStyle/>
        <a:p>
          <a:endParaRPr lang="en-US" sz="1200"/>
        </a:p>
      </dgm:t>
    </dgm:pt>
    <dgm:pt modelId="{5CE0FCC1-8BD1-459A-A30E-F10F07B13B80}">
      <dgm:prSet custT="1"/>
      <dgm:spPr>
        <a:solidFill>
          <a:schemeClr val="accent1"/>
        </a:solidFill>
      </dgm:spPr>
      <dgm:t>
        <a:bodyPr/>
        <a:lstStyle/>
        <a:p>
          <a:pPr rtl="0"/>
          <a:r>
            <a:rPr lang="en-US" sz="1600" smtClean="0"/>
            <a:t>IT Agility</a:t>
          </a:r>
          <a:endParaRPr lang="en-US" sz="1600"/>
        </a:p>
      </dgm:t>
    </dgm:pt>
    <dgm:pt modelId="{A823BB14-CE3A-4E8D-AA93-919A5170FCB7}" type="parTrans" cxnId="{E823E5A1-D6BF-44A7-B4DC-15A6A513E9A1}">
      <dgm:prSet/>
      <dgm:spPr/>
      <dgm:t>
        <a:bodyPr/>
        <a:lstStyle/>
        <a:p>
          <a:endParaRPr lang="en-US" sz="1400"/>
        </a:p>
      </dgm:t>
    </dgm:pt>
    <dgm:pt modelId="{53D13755-CE3D-4B70-B346-4AFD65749AE0}" type="sibTrans" cxnId="{E823E5A1-D6BF-44A7-B4DC-15A6A513E9A1}">
      <dgm:prSet custT="1"/>
      <dgm:spPr/>
      <dgm:t>
        <a:bodyPr/>
        <a:lstStyle/>
        <a:p>
          <a:endParaRPr lang="en-US" sz="1200"/>
        </a:p>
      </dgm:t>
    </dgm:pt>
    <dgm:pt modelId="{8A7DCE55-D61E-4CC5-8173-109D9DC63652}">
      <dgm:prSet custT="1"/>
      <dgm:spPr>
        <a:solidFill>
          <a:srgbClr val="B9CF3F"/>
        </a:solidFill>
      </dgm:spPr>
      <dgm:t>
        <a:bodyPr/>
        <a:lstStyle/>
        <a:p>
          <a:pPr rtl="0"/>
          <a:r>
            <a:rPr lang="en-US" sz="1600" smtClean="0"/>
            <a:t>Business Agility</a:t>
          </a:r>
          <a:endParaRPr lang="en-US" sz="1600"/>
        </a:p>
      </dgm:t>
    </dgm:pt>
    <dgm:pt modelId="{E5204A22-C6C7-4FC2-B88D-42F30B93E922}" type="parTrans" cxnId="{B8F1A40B-186D-4E5D-A943-36C3E27596E2}">
      <dgm:prSet/>
      <dgm:spPr/>
      <dgm:t>
        <a:bodyPr/>
        <a:lstStyle/>
        <a:p>
          <a:endParaRPr lang="en-US" sz="1400"/>
        </a:p>
      </dgm:t>
    </dgm:pt>
    <dgm:pt modelId="{B66C3E0D-A326-44E3-9292-7C68D7D893F8}" type="sibTrans" cxnId="{B8F1A40B-186D-4E5D-A943-36C3E27596E2}">
      <dgm:prSet custT="1"/>
      <dgm:spPr/>
      <dgm:t>
        <a:bodyPr/>
        <a:lstStyle/>
        <a:p>
          <a:endParaRPr lang="en-US" sz="1200"/>
        </a:p>
      </dgm:t>
    </dgm:pt>
    <dgm:pt modelId="{DA82B2F6-8860-4398-BA6D-8499D94B1B3B}">
      <dgm:prSet custT="1"/>
      <dgm:spPr>
        <a:solidFill>
          <a:schemeClr val="accent2"/>
        </a:solidFill>
      </dgm:spPr>
      <dgm:t>
        <a:bodyPr/>
        <a:lstStyle/>
        <a:p>
          <a:pPr rtl="0"/>
          <a:r>
            <a:rPr lang="en-US" sz="1600" dirty="0" smtClean="0"/>
            <a:t>Business Performance</a:t>
          </a:r>
          <a:endParaRPr lang="en-US" sz="1600" dirty="0"/>
        </a:p>
      </dgm:t>
    </dgm:pt>
    <dgm:pt modelId="{276607AC-EA97-4126-B65A-7397AA839276}" type="parTrans" cxnId="{69EE0163-F5D6-4051-8714-2015CA1E2C2E}">
      <dgm:prSet/>
      <dgm:spPr/>
      <dgm:t>
        <a:bodyPr/>
        <a:lstStyle/>
        <a:p>
          <a:endParaRPr lang="en-US" sz="1400"/>
        </a:p>
      </dgm:t>
    </dgm:pt>
    <dgm:pt modelId="{450A8CB8-D6A5-4C53-8576-1E73B184C651}" type="sibTrans" cxnId="{69EE0163-F5D6-4051-8714-2015CA1E2C2E}">
      <dgm:prSet/>
      <dgm:spPr/>
      <dgm:t>
        <a:bodyPr/>
        <a:lstStyle/>
        <a:p>
          <a:endParaRPr lang="en-US" sz="1400"/>
        </a:p>
      </dgm:t>
    </dgm:pt>
    <dgm:pt modelId="{B3033DBA-79DB-4611-891E-C6F8C72FB7C4}" type="pres">
      <dgm:prSet presAssocID="{944D74EC-5B13-4A32-A8C8-85090721829A}" presName="linearFlow" presStyleCnt="0">
        <dgm:presLayoutVars>
          <dgm:resizeHandles val="exact"/>
        </dgm:presLayoutVars>
      </dgm:prSet>
      <dgm:spPr/>
      <dgm:t>
        <a:bodyPr/>
        <a:lstStyle/>
        <a:p>
          <a:endParaRPr lang="en-US"/>
        </a:p>
      </dgm:t>
    </dgm:pt>
    <dgm:pt modelId="{B28ABB24-8EF5-4DF8-BBC8-AA49B9A430BE}" type="pres">
      <dgm:prSet presAssocID="{64836D22-99BA-47F8-958F-9A312AC48AF6}" presName="node" presStyleLbl="node1" presStyleIdx="0" presStyleCnt="4">
        <dgm:presLayoutVars>
          <dgm:bulletEnabled val="1"/>
        </dgm:presLayoutVars>
      </dgm:prSet>
      <dgm:spPr/>
      <dgm:t>
        <a:bodyPr/>
        <a:lstStyle/>
        <a:p>
          <a:endParaRPr lang="en-US"/>
        </a:p>
      </dgm:t>
    </dgm:pt>
    <dgm:pt modelId="{4ADDFBD7-F399-4E2F-9B9B-11EF266523F0}" type="pres">
      <dgm:prSet presAssocID="{6BA80384-721C-4E61-9F0E-EF5433B61E73}" presName="sibTrans" presStyleLbl="sibTrans2D1" presStyleIdx="0" presStyleCnt="3"/>
      <dgm:spPr/>
      <dgm:t>
        <a:bodyPr/>
        <a:lstStyle/>
        <a:p>
          <a:endParaRPr lang="en-US"/>
        </a:p>
      </dgm:t>
    </dgm:pt>
    <dgm:pt modelId="{FCA8C464-DF6C-4D34-B864-8B99B93880B5}" type="pres">
      <dgm:prSet presAssocID="{6BA80384-721C-4E61-9F0E-EF5433B61E73}" presName="connectorText" presStyleLbl="sibTrans2D1" presStyleIdx="0" presStyleCnt="3"/>
      <dgm:spPr/>
      <dgm:t>
        <a:bodyPr/>
        <a:lstStyle/>
        <a:p>
          <a:endParaRPr lang="en-US"/>
        </a:p>
      </dgm:t>
    </dgm:pt>
    <dgm:pt modelId="{8DD11718-9709-4C67-B6F7-E7B7B79FE85E}" type="pres">
      <dgm:prSet presAssocID="{5CE0FCC1-8BD1-459A-A30E-F10F07B13B80}" presName="node" presStyleLbl="node1" presStyleIdx="1" presStyleCnt="4">
        <dgm:presLayoutVars>
          <dgm:bulletEnabled val="1"/>
        </dgm:presLayoutVars>
      </dgm:prSet>
      <dgm:spPr/>
      <dgm:t>
        <a:bodyPr/>
        <a:lstStyle/>
        <a:p>
          <a:endParaRPr lang="en-US"/>
        </a:p>
      </dgm:t>
    </dgm:pt>
    <dgm:pt modelId="{851F68E4-80C9-44D1-8F01-8F6C44FA2C95}" type="pres">
      <dgm:prSet presAssocID="{53D13755-CE3D-4B70-B346-4AFD65749AE0}" presName="sibTrans" presStyleLbl="sibTrans2D1" presStyleIdx="1" presStyleCnt="3"/>
      <dgm:spPr/>
      <dgm:t>
        <a:bodyPr/>
        <a:lstStyle/>
        <a:p>
          <a:endParaRPr lang="en-US"/>
        </a:p>
      </dgm:t>
    </dgm:pt>
    <dgm:pt modelId="{44214829-D695-44BB-BACD-6297DA4AE71F}" type="pres">
      <dgm:prSet presAssocID="{53D13755-CE3D-4B70-B346-4AFD65749AE0}" presName="connectorText" presStyleLbl="sibTrans2D1" presStyleIdx="1" presStyleCnt="3"/>
      <dgm:spPr/>
      <dgm:t>
        <a:bodyPr/>
        <a:lstStyle/>
        <a:p>
          <a:endParaRPr lang="en-US"/>
        </a:p>
      </dgm:t>
    </dgm:pt>
    <dgm:pt modelId="{DE1A8B38-D98D-4D92-A336-DC751D292970}" type="pres">
      <dgm:prSet presAssocID="{8A7DCE55-D61E-4CC5-8173-109D9DC63652}" presName="node" presStyleLbl="node1" presStyleIdx="2" presStyleCnt="4">
        <dgm:presLayoutVars>
          <dgm:bulletEnabled val="1"/>
        </dgm:presLayoutVars>
      </dgm:prSet>
      <dgm:spPr/>
      <dgm:t>
        <a:bodyPr/>
        <a:lstStyle/>
        <a:p>
          <a:endParaRPr lang="en-US"/>
        </a:p>
      </dgm:t>
    </dgm:pt>
    <dgm:pt modelId="{1A5D4FFF-A4AF-4C3C-A5A4-AA73954F5D7A}" type="pres">
      <dgm:prSet presAssocID="{B66C3E0D-A326-44E3-9292-7C68D7D893F8}" presName="sibTrans" presStyleLbl="sibTrans2D1" presStyleIdx="2" presStyleCnt="3"/>
      <dgm:spPr/>
      <dgm:t>
        <a:bodyPr/>
        <a:lstStyle/>
        <a:p>
          <a:endParaRPr lang="en-US"/>
        </a:p>
      </dgm:t>
    </dgm:pt>
    <dgm:pt modelId="{E40B301D-4D6A-439E-96DF-150A3100DF58}" type="pres">
      <dgm:prSet presAssocID="{B66C3E0D-A326-44E3-9292-7C68D7D893F8}" presName="connectorText" presStyleLbl="sibTrans2D1" presStyleIdx="2" presStyleCnt="3"/>
      <dgm:spPr/>
      <dgm:t>
        <a:bodyPr/>
        <a:lstStyle/>
        <a:p>
          <a:endParaRPr lang="en-US"/>
        </a:p>
      </dgm:t>
    </dgm:pt>
    <dgm:pt modelId="{0E5B37A6-9280-4B5F-8709-52A9EB21F398}" type="pres">
      <dgm:prSet presAssocID="{DA82B2F6-8860-4398-BA6D-8499D94B1B3B}" presName="node" presStyleLbl="node1" presStyleIdx="3" presStyleCnt="4">
        <dgm:presLayoutVars>
          <dgm:bulletEnabled val="1"/>
        </dgm:presLayoutVars>
      </dgm:prSet>
      <dgm:spPr/>
      <dgm:t>
        <a:bodyPr/>
        <a:lstStyle/>
        <a:p>
          <a:endParaRPr lang="en-US"/>
        </a:p>
      </dgm:t>
    </dgm:pt>
  </dgm:ptLst>
  <dgm:cxnLst>
    <dgm:cxn modelId="{5B59A95D-E0F6-4F13-B85A-ED0ADD03B6FE}" type="presOf" srcId="{B66C3E0D-A326-44E3-9292-7C68D7D893F8}" destId="{1A5D4FFF-A4AF-4C3C-A5A4-AA73954F5D7A}" srcOrd="0" destOrd="0" presId="urn:microsoft.com/office/officeart/2005/8/layout/process2"/>
    <dgm:cxn modelId="{91C8E14C-76D9-4D34-8328-01197A3FEEBB}" type="presOf" srcId="{5CE0FCC1-8BD1-459A-A30E-F10F07B13B80}" destId="{8DD11718-9709-4C67-B6F7-E7B7B79FE85E}" srcOrd="0" destOrd="0" presId="urn:microsoft.com/office/officeart/2005/8/layout/process2"/>
    <dgm:cxn modelId="{69EE0163-F5D6-4051-8714-2015CA1E2C2E}" srcId="{944D74EC-5B13-4A32-A8C8-85090721829A}" destId="{DA82B2F6-8860-4398-BA6D-8499D94B1B3B}" srcOrd="3" destOrd="0" parTransId="{276607AC-EA97-4126-B65A-7397AA839276}" sibTransId="{450A8CB8-D6A5-4C53-8576-1E73B184C651}"/>
    <dgm:cxn modelId="{9D6E2705-D17C-4A7F-A5DE-4777CEA4A7EA}" srcId="{944D74EC-5B13-4A32-A8C8-85090721829A}" destId="{64836D22-99BA-47F8-958F-9A312AC48AF6}" srcOrd="0" destOrd="0" parTransId="{CA27DDB3-A2BE-4F46-8B95-61A1EB96306A}" sibTransId="{6BA80384-721C-4E61-9F0E-EF5433B61E73}"/>
    <dgm:cxn modelId="{1DA92A67-70FA-40C7-AAFD-3E11474AE48F}" type="presOf" srcId="{53D13755-CE3D-4B70-B346-4AFD65749AE0}" destId="{44214829-D695-44BB-BACD-6297DA4AE71F}" srcOrd="1" destOrd="0" presId="urn:microsoft.com/office/officeart/2005/8/layout/process2"/>
    <dgm:cxn modelId="{EED1A3CE-D7DC-43FC-BACC-23DF2EA03D94}" type="presOf" srcId="{944D74EC-5B13-4A32-A8C8-85090721829A}" destId="{B3033DBA-79DB-4611-891E-C6F8C72FB7C4}" srcOrd="0" destOrd="0" presId="urn:microsoft.com/office/officeart/2005/8/layout/process2"/>
    <dgm:cxn modelId="{9D2EEBC0-7A3B-43D5-8532-D51094B79AA8}" type="presOf" srcId="{6BA80384-721C-4E61-9F0E-EF5433B61E73}" destId="{FCA8C464-DF6C-4D34-B864-8B99B93880B5}" srcOrd="1" destOrd="0" presId="urn:microsoft.com/office/officeart/2005/8/layout/process2"/>
    <dgm:cxn modelId="{136CB09A-E00B-4F62-81E0-4DCB1BD3766C}" type="presOf" srcId="{8A7DCE55-D61E-4CC5-8173-109D9DC63652}" destId="{DE1A8B38-D98D-4D92-A336-DC751D292970}" srcOrd="0" destOrd="0" presId="urn:microsoft.com/office/officeart/2005/8/layout/process2"/>
    <dgm:cxn modelId="{66191144-0F95-43DB-B2D7-374C3EA745E2}" type="presOf" srcId="{DA82B2F6-8860-4398-BA6D-8499D94B1B3B}" destId="{0E5B37A6-9280-4B5F-8709-52A9EB21F398}" srcOrd="0" destOrd="0" presId="urn:microsoft.com/office/officeart/2005/8/layout/process2"/>
    <dgm:cxn modelId="{4EA84FD4-1786-42F9-96C4-F2A6AEDF4005}" type="presOf" srcId="{B66C3E0D-A326-44E3-9292-7C68D7D893F8}" destId="{E40B301D-4D6A-439E-96DF-150A3100DF58}" srcOrd="1" destOrd="0" presId="urn:microsoft.com/office/officeart/2005/8/layout/process2"/>
    <dgm:cxn modelId="{E823E5A1-D6BF-44A7-B4DC-15A6A513E9A1}" srcId="{944D74EC-5B13-4A32-A8C8-85090721829A}" destId="{5CE0FCC1-8BD1-459A-A30E-F10F07B13B80}" srcOrd="1" destOrd="0" parTransId="{A823BB14-CE3A-4E8D-AA93-919A5170FCB7}" sibTransId="{53D13755-CE3D-4B70-B346-4AFD65749AE0}"/>
    <dgm:cxn modelId="{C64EA17C-E056-46A7-853F-587C0540BEEF}" type="presOf" srcId="{53D13755-CE3D-4B70-B346-4AFD65749AE0}" destId="{851F68E4-80C9-44D1-8F01-8F6C44FA2C95}" srcOrd="0" destOrd="0" presId="urn:microsoft.com/office/officeart/2005/8/layout/process2"/>
    <dgm:cxn modelId="{B8F1A40B-186D-4E5D-A943-36C3E27596E2}" srcId="{944D74EC-5B13-4A32-A8C8-85090721829A}" destId="{8A7DCE55-D61E-4CC5-8173-109D9DC63652}" srcOrd="2" destOrd="0" parTransId="{E5204A22-C6C7-4FC2-B88D-42F30B93E922}" sibTransId="{B66C3E0D-A326-44E3-9292-7C68D7D893F8}"/>
    <dgm:cxn modelId="{37951339-2AD1-4461-AA47-00BBD5BF5EA2}" type="presOf" srcId="{64836D22-99BA-47F8-958F-9A312AC48AF6}" destId="{B28ABB24-8EF5-4DF8-BBC8-AA49B9A430BE}" srcOrd="0" destOrd="0" presId="urn:microsoft.com/office/officeart/2005/8/layout/process2"/>
    <dgm:cxn modelId="{4DC9CAB5-8727-4781-9482-A6F5721505DA}" type="presOf" srcId="{6BA80384-721C-4E61-9F0E-EF5433B61E73}" destId="{4ADDFBD7-F399-4E2F-9B9B-11EF266523F0}" srcOrd="0" destOrd="0" presId="urn:microsoft.com/office/officeart/2005/8/layout/process2"/>
    <dgm:cxn modelId="{07E78FAA-AFC7-4C0F-A9A6-2CD0D4BA9AC1}" type="presParOf" srcId="{B3033DBA-79DB-4611-891E-C6F8C72FB7C4}" destId="{B28ABB24-8EF5-4DF8-BBC8-AA49B9A430BE}" srcOrd="0" destOrd="0" presId="urn:microsoft.com/office/officeart/2005/8/layout/process2"/>
    <dgm:cxn modelId="{909E2BB5-0523-45CF-B971-94CC93F1FB32}" type="presParOf" srcId="{B3033DBA-79DB-4611-891E-C6F8C72FB7C4}" destId="{4ADDFBD7-F399-4E2F-9B9B-11EF266523F0}" srcOrd="1" destOrd="0" presId="urn:microsoft.com/office/officeart/2005/8/layout/process2"/>
    <dgm:cxn modelId="{6078E963-6940-4126-8933-338FB9845410}" type="presParOf" srcId="{4ADDFBD7-F399-4E2F-9B9B-11EF266523F0}" destId="{FCA8C464-DF6C-4D34-B864-8B99B93880B5}" srcOrd="0" destOrd="0" presId="urn:microsoft.com/office/officeart/2005/8/layout/process2"/>
    <dgm:cxn modelId="{36762CE7-4F70-4AC5-99B2-4AC0D8F36BA0}" type="presParOf" srcId="{B3033DBA-79DB-4611-891E-C6F8C72FB7C4}" destId="{8DD11718-9709-4C67-B6F7-E7B7B79FE85E}" srcOrd="2" destOrd="0" presId="urn:microsoft.com/office/officeart/2005/8/layout/process2"/>
    <dgm:cxn modelId="{7878E238-7781-49C7-B3A3-FBA7F1605C3E}" type="presParOf" srcId="{B3033DBA-79DB-4611-891E-C6F8C72FB7C4}" destId="{851F68E4-80C9-44D1-8F01-8F6C44FA2C95}" srcOrd="3" destOrd="0" presId="urn:microsoft.com/office/officeart/2005/8/layout/process2"/>
    <dgm:cxn modelId="{90D32A8D-B058-4297-932B-68150A54D910}" type="presParOf" srcId="{851F68E4-80C9-44D1-8F01-8F6C44FA2C95}" destId="{44214829-D695-44BB-BACD-6297DA4AE71F}" srcOrd="0" destOrd="0" presId="urn:microsoft.com/office/officeart/2005/8/layout/process2"/>
    <dgm:cxn modelId="{864A7465-3847-410C-80C1-294B13B60F77}" type="presParOf" srcId="{B3033DBA-79DB-4611-891E-C6F8C72FB7C4}" destId="{DE1A8B38-D98D-4D92-A336-DC751D292970}" srcOrd="4" destOrd="0" presId="urn:microsoft.com/office/officeart/2005/8/layout/process2"/>
    <dgm:cxn modelId="{6A08B9F7-D0AD-4F61-8D8D-AE56AA4AB54A}" type="presParOf" srcId="{B3033DBA-79DB-4611-891E-C6F8C72FB7C4}" destId="{1A5D4FFF-A4AF-4C3C-A5A4-AA73954F5D7A}" srcOrd="5" destOrd="0" presId="urn:microsoft.com/office/officeart/2005/8/layout/process2"/>
    <dgm:cxn modelId="{C3D6407A-6ACF-4333-BA4A-42889D640DD8}" type="presParOf" srcId="{1A5D4FFF-A4AF-4C3C-A5A4-AA73954F5D7A}" destId="{E40B301D-4D6A-439E-96DF-150A3100DF58}" srcOrd="0" destOrd="0" presId="urn:microsoft.com/office/officeart/2005/8/layout/process2"/>
    <dgm:cxn modelId="{30E046DA-6054-42CA-818D-C103839C0D81}" type="presParOf" srcId="{B3033DBA-79DB-4611-891E-C6F8C72FB7C4}" destId="{0E5B37A6-9280-4B5F-8709-52A9EB21F398}"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79805-42C0-3746-9156-A330031D8D86}" type="doc">
      <dgm:prSet loTypeId="urn:microsoft.com/office/officeart/2005/8/layout/radial4" loCatId="" qsTypeId="urn:microsoft.com/office/officeart/2005/8/quickstyle/simple4" qsCatId="simple" csTypeId="urn:microsoft.com/office/officeart/2005/8/colors/colorful1#1" csCatId="colorful" phldr="1"/>
      <dgm:spPr/>
      <dgm:t>
        <a:bodyPr/>
        <a:lstStyle/>
        <a:p>
          <a:endParaRPr lang="en-US"/>
        </a:p>
      </dgm:t>
    </dgm:pt>
    <dgm:pt modelId="{D4AAF8C2-20EB-AA40-A1FD-5AC1F43555D4}">
      <dgm:prSet phldrT="[Text]"/>
      <dgm:spPr/>
      <dgm:t>
        <a:bodyPr/>
        <a:lstStyle/>
        <a:p>
          <a:r>
            <a:rPr lang="en-US" dirty="0" smtClean="0"/>
            <a:t>Mobile</a:t>
          </a:r>
        </a:p>
        <a:p>
          <a:r>
            <a:rPr lang="en-US" dirty="0" smtClean="0"/>
            <a:t>Revolution</a:t>
          </a:r>
          <a:endParaRPr lang="en-US" dirty="0"/>
        </a:p>
      </dgm:t>
    </dgm:pt>
    <dgm:pt modelId="{F886D142-0907-B14D-A21F-089180229219}" type="parTrans" cxnId="{0B1FD6A1-BC13-D844-B5EF-17B4275A3255}">
      <dgm:prSet/>
      <dgm:spPr/>
      <dgm:t>
        <a:bodyPr/>
        <a:lstStyle/>
        <a:p>
          <a:endParaRPr lang="en-US"/>
        </a:p>
      </dgm:t>
    </dgm:pt>
    <dgm:pt modelId="{EE031FC1-5C4B-7C47-B339-1821B938C21C}" type="sibTrans" cxnId="{0B1FD6A1-BC13-D844-B5EF-17B4275A3255}">
      <dgm:prSet/>
      <dgm:spPr/>
      <dgm:t>
        <a:bodyPr/>
        <a:lstStyle/>
        <a:p>
          <a:endParaRPr lang="en-US"/>
        </a:p>
      </dgm:t>
    </dgm:pt>
    <dgm:pt modelId="{D4165984-B2A1-FC46-A5C4-857F4112166E}">
      <dgm:prSet phldrT="[Text]"/>
      <dgm:spPr/>
      <dgm:t>
        <a:bodyPr/>
        <a:lstStyle/>
        <a:p>
          <a:r>
            <a:rPr lang="en-US" dirty="0" smtClean="0"/>
            <a:t>Ubiquitous </a:t>
          </a:r>
        </a:p>
        <a:p>
          <a:r>
            <a:rPr lang="en-US" dirty="0" smtClean="0"/>
            <a:t>Broadband</a:t>
          </a:r>
          <a:endParaRPr lang="en-US" dirty="0"/>
        </a:p>
      </dgm:t>
    </dgm:pt>
    <dgm:pt modelId="{FF9AC392-A06D-6947-8A39-4F75D07BE5B2}" type="parTrans" cxnId="{DA5513B1-B51F-CE4D-B93C-3ADC06B80463}">
      <dgm:prSet/>
      <dgm:spPr/>
      <dgm:t>
        <a:bodyPr/>
        <a:lstStyle/>
        <a:p>
          <a:endParaRPr lang="en-US"/>
        </a:p>
      </dgm:t>
    </dgm:pt>
    <dgm:pt modelId="{EE737F28-8F29-9949-BC81-C6069818FAF8}" type="sibTrans" cxnId="{DA5513B1-B51F-CE4D-B93C-3ADC06B80463}">
      <dgm:prSet/>
      <dgm:spPr/>
      <dgm:t>
        <a:bodyPr/>
        <a:lstStyle/>
        <a:p>
          <a:endParaRPr lang="en-US"/>
        </a:p>
      </dgm:t>
    </dgm:pt>
    <dgm:pt modelId="{818058B4-26A5-A848-8EE7-4B4DBA39EDF1}">
      <dgm:prSet phldrT="[Text]"/>
      <dgm:spPr/>
      <dgm:t>
        <a:bodyPr/>
        <a:lstStyle/>
        <a:p>
          <a:r>
            <a:rPr lang="en-US" dirty="0" smtClean="0"/>
            <a:t>Intuitive </a:t>
          </a:r>
        </a:p>
        <a:p>
          <a:r>
            <a:rPr lang="en-US" dirty="0" smtClean="0"/>
            <a:t>Interaction</a:t>
          </a:r>
          <a:endParaRPr lang="en-US" dirty="0"/>
        </a:p>
      </dgm:t>
    </dgm:pt>
    <dgm:pt modelId="{213C886F-454B-B546-A1C9-011BB68AD5ED}" type="parTrans" cxnId="{428CFBB8-78E2-2C48-842E-DA9A48952B07}">
      <dgm:prSet/>
      <dgm:spPr/>
      <dgm:t>
        <a:bodyPr/>
        <a:lstStyle/>
        <a:p>
          <a:endParaRPr lang="en-US"/>
        </a:p>
      </dgm:t>
    </dgm:pt>
    <dgm:pt modelId="{67A190CE-6F9F-644D-B896-6A31A5FB7E37}" type="sibTrans" cxnId="{428CFBB8-78E2-2C48-842E-DA9A48952B07}">
      <dgm:prSet/>
      <dgm:spPr/>
      <dgm:t>
        <a:bodyPr/>
        <a:lstStyle/>
        <a:p>
          <a:endParaRPr lang="en-US"/>
        </a:p>
      </dgm:t>
    </dgm:pt>
    <dgm:pt modelId="{F10E9882-A34E-734E-9348-64756F3AF914}">
      <dgm:prSet phldrT="[Text]"/>
      <dgm:spPr/>
      <dgm:t>
        <a:bodyPr/>
        <a:lstStyle/>
        <a:p>
          <a:r>
            <a:rPr lang="en-US" dirty="0" smtClean="0"/>
            <a:t>Cloud Enablement</a:t>
          </a:r>
          <a:endParaRPr lang="en-US" dirty="0"/>
        </a:p>
      </dgm:t>
    </dgm:pt>
    <dgm:pt modelId="{51E83B9D-E8EB-314A-A08C-14501D2A6AD1}" type="parTrans" cxnId="{170E99A3-5F93-DF43-A49B-89B75DA38855}">
      <dgm:prSet/>
      <dgm:spPr/>
      <dgm:t>
        <a:bodyPr/>
        <a:lstStyle/>
        <a:p>
          <a:endParaRPr lang="en-US"/>
        </a:p>
      </dgm:t>
    </dgm:pt>
    <dgm:pt modelId="{A6982E6E-9B92-0A4E-B006-51AAAAE4A2C7}" type="sibTrans" cxnId="{170E99A3-5F93-DF43-A49B-89B75DA38855}">
      <dgm:prSet/>
      <dgm:spPr/>
      <dgm:t>
        <a:bodyPr/>
        <a:lstStyle/>
        <a:p>
          <a:endParaRPr lang="en-US"/>
        </a:p>
      </dgm:t>
    </dgm:pt>
    <dgm:pt modelId="{0F3BFBDA-CEA2-A144-A6F1-1F687F0342D8}" type="pres">
      <dgm:prSet presAssocID="{BD679805-42C0-3746-9156-A330031D8D86}" presName="cycle" presStyleCnt="0">
        <dgm:presLayoutVars>
          <dgm:chMax val="1"/>
          <dgm:dir/>
          <dgm:animLvl val="ctr"/>
          <dgm:resizeHandles val="exact"/>
        </dgm:presLayoutVars>
      </dgm:prSet>
      <dgm:spPr/>
      <dgm:t>
        <a:bodyPr/>
        <a:lstStyle/>
        <a:p>
          <a:endParaRPr lang="en-GB"/>
        </a:p>
      </dgm:t>
    </dgm:pt>
    <dgm:pt modelId="{9C4AC377-ADEF-EC4A-A890-AEBB09558D02}" type="pres">
      <dgm:prSet presAssocID="{D4AAF8C2-20EB-AA40-A1FD-5AC1F43555D4}" presName="centerShape" presStyleLbl="node0" presStyleIdx="0" presStyleCnt="1"/>
      <dgm:spPr/>
      <dgm:t>
        <a:bodyPr/>
        <a:lstStyle/>
        <a:p>
          <a:endParaRPr lang="en-GB"/>
        </a:p>
      </dgm:t>
    </dgm:pt>
    <dgm:pt modelId="{661A8BBA-456A-C34E-B678-31A72F1557BE}" type="pres">
      <dgm:prSet presAssocID="{FF9AC392-A06D-6947-8A39-4F75D07BE5B2}" presName="parTrans" presStyleLbl="bgSibTrans2D1" presStyleIdx="0" presStyleCnt="3"/>
      <dgm:spPr/>
      <dgm:t>
        <a:bodyPr/>
        <a:lstStyle/>
        <a:p>
          <a:endParaRPr lang="en-GB"/>
        </a:p>
      </dgm:t>
    </dgm:pt>
    <dgm:pt modelId="{379A29C5-9E28-8F41-B27B-5654C7E9134D}" type="pres">
      <dgm:prSet presAssocID="{D4165984-B2A1-FC46-A5C4-857F4112166E}" presName="node" presStyleLbl="node1" presStyleIdx="0" presStyleCnt="3">
        <dgm:presLayoutVars>
          <dgm:bulletEnabled val="1"/>
        </dgm:presLayoutVars>
      </dgm:prSet>
      <dgm:spPr/>
      <dgm:t>
        <a:bodyPr/>
        <a:lstStyle/>
        <a:p>
          <a:endParaRPr lang="en-GB"/>
        </a:p>
      </dgm:t>
    </dgm:pt>
    <dgm:pt modelId="{6A7FF8A3-15A0-2940-A602-8FC9137ADC5F}" type="pres">
      <dgm:prSet presAssocID="{213C886F-454B-B546-A1C9-011BB68AD5ED}" presName="parTrans" presStyleLbl="bgSibTrans2D1" presStyleIdx="1" presStyleCnt="3"/>
      <dgm:spPr/>
      <dgm:t>
        <a:bodyPr/>
        <a:lstStyle/>
        <a:p>
          <a:endParaRPr lang="en-GB"/>
        </a:p>
      </dgm:t>
    </dgm:pt>
    <dgm:pt modelId="{D66095D0-775A-2E4D-B85E-E850786F5FA4}" type="pres">
      <dgm:prSet presAssocID="{818058B4-26A5-A848-8EE7-4B4DBA39EDF1}" presName="node" presStyleLbl="node1" presStyleIdx="1" presStyleCnt="3">
        <dgm:presLayoutVars>
          <dgm:bulletEnabled val="1"/>
        </dgm:presLayoutVars>
      </dgm:prSet>
      <dgm:spPr/>
      <dgm:t>
        <a:bodyPr/>
        <a:lstStyle/>
        <a:p>
          <a:endParaRPr lang="en-US"/>
        </a:p>
      </dgm:t>
    </dgm:pt>
    <dgm:pt modelId="{05B2A681-BB38-7C45-8BEA-E5AB20E038DC}" type="pres">
      <dgm:prSet presAssocID="{51E83B9D-E8EB-314A-A08C-14501D2A6AD1}" presName="parTrans" presStyleLbl="bgSibTrans2D1" presStyleIdx="2" presStyleCnt="3"/>
      <dgm:spPr/>
      <dgm:t>
        <a:bodyPr/>
        <a:lstStyle/>
        <a:p>
          <a:endParaRPr lang="en-GB"/>
        </a:p>
      </dgm:t>
    </dgm:pt>
    <dgm:pt modelId="{E9617BC0-9431-914B-B0F3-8B76EF3209B7}" type="pres">
      <dgm:prSet presAssocID="{F10E9882-A34E-734E-9348-64756F3AF914}" presName="node" presStyleLbl="node1" presStyleIdx="2" presStyleCnt="3">
        <dgm:presLayoutVars>
          <dgm:bulletEnabled val="1"/>
        </dgm:presLayoutVars>
      </dgm:prSet>
      <dgm:spPr/>
      <dgm:t>
        <a:bodyPr/>
        <a:lstStyle/>
        <a:p>
          <a:endParaRPr lang="en-GB"/>
        </a:p>
      </dgm:t>
    </dgm:pt>
  </dgm:ptLst>
  <dgm:cxnLst>
    <dgm:cxn modelId="{428CFBB8-78E2-2C48-842E-DA9A48952B07}" srcId="{D4AAF8C2-20EB-AA40-A1FD-5AC1F43555D4}" destId="{818058B4-26A5-A848-8EE7-4B4DBA39EDF1}" srcOrd="1" destOrd="0" parTransId="{213C886F-454B-B546-A1C9-011BB68AD5ED}" sibTransId="{67A190CE-6F9F-644D-B896-6A31A5FB7E37}"/>
    <dgm:cxn modelId="{8A86BB4B-D044-4A8A-862F-803120F8A411}" type="presOf" srcId="{FF9AC392-A06D-6947-8A39-4F75D07BE5B2}" destId="{661A8BBA-456A-C34E-B678-31A72F1557BE}" srcOrd="0" destOrd="0" presId="urn:microsoft.com/office/officeart/2005/8/layout/radial4"/>
    <dgm:cxn modelId="{8B9F6316-A216-44B0-A1D5-FA40013FC73B}" type="presOf" srcId="{D4165984-B2A1-FC46-A5C4-857F4112166E}" destId="{379A29C5-9E28-8F41-B27B-5654C7E9134D}" srcOrd="0" destOrd="0" presId="urn:microsoft.com/office/officeart/2005/8/layout/radial4"/>
    <dgm:cxn modelId="{8D42DE45-E86A-4FD2-9EB7-576C4F546512}" type="presOf" srcId="{51E83B9D-E8EB-314A-A08C-14501D2A6AD1}" destId="{05B2A681-BB38-7C45-8BEA-E5AB20E038DC}" srcOrd="0" destOrd="0" presId="urn:microsoft.com/office/officeart/2005/8/layout/radial4"/>
    <dgm:cxn modelId="{DA5513B1-B51F-CE4D-B93C-3ADC06B80463}" srcId="{D4AAF8C2-20EB-AA40-A1FD-5AC1F43555D4}" destId="{D4165984-B2A1-FC46-A5C4-857F4112166E}" srcOrd="0" destOrd="0" parTransId="{FF9AC392-A06D-6947-8A39-4F75D07BE5B2}" sibTransId="{EE737F28-8F29-9949-BC81-C6069818FAF8}"/>
    <dgm:cxn modelId="{170E99A3-5F93-DF43-A49B-89B75DA38855}" srcId="{D4AAF8C2-20EB-AA40-A1FD-5AC1F43555D4}" destId="{F10E9882-A34E-734E-9348-64756F3AF914}" srcOrd="2" destOrd="0" parTransId="{51E83B9D-E8EB-314A-A08C-14501D2A6AD1}" sibTransId="{A6982E6E-9B92-0A4E-B006-51AAAAE4A2C7}"/>
    <dgm:cxn modelId="{558B3ED5-A734-4E29-832A-F398770C9637}" type="presOf" srcId="{BD679805-42C0-3746-9156-A330031D8D86}" destId="{0F3BFBDA-CEA2-A144-A6F1-1F687F0342D8}" srcOrd="0" destOrd="0" presId="urn:microsoft.com/office/officeart/2005/8/layout/radial4"/>
    <dgm:cxn modelId="{B9D55531-333E-40FA-8724-997BCB7D4EE6}" type="presOf" srcId="{213C886F-454B-B546-A1C9-011BB68AD5ED}" destId="{6A7FF8A3-15A0-2940-A602-8FC9137ADC5F}" srcOrd="0" destOrd="0" presId="urn:microsoft.com/office/officeart/2005/8/layout/radial4"/>
    <dgm:cxn modelId="{67872157-3487-40E0-9F31-97BBE4D150E8}" type="presOf" srcId="{D4AAF8C2-20EB-AA40-A1FD-5AC1F43555D4}" destId="{9C4AC377-ADEF-EC4A-A890-AEBB09558D02}" srcOrd="0" destOrd="0" presId="urn:microsoft.com/office/officeart/2005/8/layout/radial4"/>
    <dgm:cxn modelId="{94869717-39EE-4206-9CE6-639D7715DBA3}" type="presOf" srcId="{F10E9882-A34E-734E-9348-64756F3AF914}" destId="{E9617BC0-9431-914B-B0F3-8B76EF3209B7}" srcOrd="0" destOrd="0" presId="urn:microsoft.com/office/officeart/2005/8/layout/radial4"/>
    <dgm:cxn modelId="{9CB75980-2329-4B76-84D0-130270874B29}" type="presOf" srcId="{818058B4-26A5-A848-8EE7-4B4DBA39EDF1}" destId="{D66095D0-775A-2E4D-B85E-E850786F5FA4}" srcOrd="0" destOrd="0" presId="urn:microsoft.com/office/officeart/2005/8/layout/radial4"/>
    <dgm:cxn modelId="{0B1FD6A1-BC13-D844-B5EF-17B4275A3255}" srcId="{BD679805-42C0-3746-9156-A330031D8D86}" destId="{D4AAF8C2-20EB-AA40-A1FD-5AC1F43555D4}" srcOrd="0" destOrd="0" parTransId="{F886D142-0907-B14D-A21F-089180229219}" sibTransId="{EE031FC1-5C4B-7C47-B339-1821B938C21C}"/>
    <dgm:cxn modelId="{0042AD1F-AA3B-45A3-83B0-146A43A4E462}" type="presParOf" srcId="{0F3BFBDA-CEA2-A144-A6F1-1F687F0342D8}" destId="{9C4AC377-ADEF-EC4A-A890-AEBB09558D02}" srcOrd="0" destOrd="0" presId="urn:microsoft.com/office/officeart/2005/8/layout/radial4"/>
    <dgm:cxn modelId="{3CADF4AA-95A1-46C0-B253-2D52ED7A41CA}" type="presParOf" srcId="{0F3BFBDA-CEA2-A144-A6F1-1F687F0342D8}" destId="{661A8BBA-456A-C34E-B678-31A72F1557BE}" srcOrd="1" destOrd="0" presId="urn:microsoft.com/office/officeart/2005/8/layout/radial4"/>
    <dgm:cxn modelId="{4F51172F-3B05-406E-B736-361B9990F240}" type="presParOf" srcId="{0F3BFBDA-CEA2-A144-A6F1-1F687F0342D8}" destId="{379A29C5-9E28-8F41-B27B-5654C7E9134D}" srcOrd="2" destOrd="0" presId="urn:microsoft.com/office/officeart/2005/8/layout/radial4"/>
    <dgm:cxn modelId="{81FBCAE4-3796-4F61-931B-23307EC14B00}" type="presParOf" srcId="{0F3BFBDA-CEA2-A144-A6F1-1F687F0342D8}" destId="{6A7FF8A3-15A0-2940-A602-8FC9137ADC5F}" srcOrd="3" destOrd="0" presId="urn:microsoft.com/office/officeart/2005/8/layout/radial4"/>
    <dgm:cxn modelId="{34E0D2B6-1989-474E-9C80-0AA56CDCBBD9}" type="presParOf" srcId="{0F3BFBDA-CEA2-A144-A6F1-1F687F0342D8}" destId="{D66095D0-775A-2E4D-B85E-E850786F5FA4}" srcOrd="4" destOrd="0" presId="urn:microsoft.com/office/officeart/2005/8/layout/radial4"/>
    <dgm:cxn modelId="{862FDC1F-47C9-4956-BD11-52BA831EBCD9}" type="presParOf" srcId="{0F3BFBDA-CEA2-A144-A6F1-1F687F0342D8}" destId="{05B2A681-BB38-7C45-8BEA-E5AB20E038DC}" srcOrd="5" destOrd="0" presId="urn:microsoft.com/office/officeart/2005/8/layout/radial4"/>
    <dgm:cxn modelId="{947AE75D-1E1C-4515-9CE6-C765E5220DEE}" type="presParOf" srcId="{0F3BFBDA-CEA2-A144-A6F1-1F687F0342D8}" destId="{E9617BC0-9431-914B-B0F3-8B76EF3209B7}"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D74EC-5B13-4A32-A8C8-85090721829A}"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4836D22-99BA-47F8-958F-9A312AC48AF6}">
      <dgm:prSet custT="1"/>
      <dgm:spPr/>
      <dgm:t>
        <a:bodyPr/>
        <a:lstStyle/>
        <a:p>
          <a:pPr rtl="0"/>
          <a:r>
            <a:rPr lang="en-US" sz="1600" dirty="0" smtClean="0"/>
            <a:t>Mobile Computing</a:t>
          </a:r>
          <a:endParaRPr lang="en-US" sz="1600" dirty="0"/>
        </a:p>
      </dgm:t>
    </dgm:pt>
    <dgm:pt modelId="{CA27DDB3-A2BE-4F46-8B95-61A1EB96306A}" type="parTrans" cxnId="{9D6E2705-D17C-4A7F-A5DE-4777CEA4A7EA}">
      <dgm:prSet/>
      <dgm:spPr/>
      <dgm:t>
        <a:bodyPr/>
        <a:lstStyle/>
        <a:p>
          <a:endParaRPr lang="en-US" sz="1400"/>
        </a:p>
      </dgm:t>
    </dgm:pt>
    <dgm:pt modelId="{6BA80384-721C-4E61-9F0E-EF5433B61E73}" type="sibTrans" cxnId="{9D6E2705-D17C-4A7F-A5DE-4777CEA4A7EA}">
      <dgm:prSet custT="1"/>
      <dgm:spPr/>
      <dgm:t>
        <a:bodyPr/>
        <a:lstStyle/>
        <a:p>
          <a:endParaRPr lang="en-US" sz="1200"/>
        </a:p>
      </dgm:t>
    </dgm:pt>
    <dgm:pt modelId="{5CE0FCC1-8BD1-459A-A30E-F10F07B13B80}">
      <dgm:prSet custT="1"/>
      <dgm:spPr/>
      <dgm:t>
        <a:bodyPr/>
        <a:lstStyle/>
        <a:p>
          <a:pPr rtl="0"/>
          <a:r>
            <a:rPr lang="en-US" sz="1600" dirty="0" smtClean="0"/>
            <a:t>Business Agility</a:t>
          </a:r>
          <a:endParaRPr lang="en-US" sz="1600" dirty="0"/>
        </a:p>
      </dgm:t>
    </dgm:pt>
    <dgm:pt modelId="{A823BB14-CE3A-4E8D-AA93-919A5170FCB7}" type="parTrans" cxnId="{E823E5A1-D6BF-44A7-B4DC-15A6A513E9A1}">
      <dgm:prSet/>
      <dgm:spPr/>
      <dgm:t>
        <a:bodyPr/>
        <a:lstStyle/>
        <a:p>
          <a:endParaRPr lang="en-US" sz="1400"/>
        </a:p>
      </dgm:t>
    </dgm:pt>
    <dgm:pt modelId="{53D13755-CE3D-4B70-B346-4AFD65749AE0}" type="sibTrans" cxnId="{E823E5A1-D6BF-44A7-B4DC-15A6A513E9A1}">
      <dgm:prSet custT="1"/>
      <dgm:spPr/>
      <dgm:t>
        <a:bodyPr/>
        <a:lstStyle/>
        <a:p>
          <a:endParaRPr lang="en-US" sz="1200"/>
        </a:p>
      </dgm:t>
    </dgm:pt>
    <dgm:pt modelId="{8A7DCE55-D61E-4CC5-8173-109D9DC63652}">
      <dgm:prSet custT="1"/>
      <dgm:spPr/>
      <dgm:t>
        <a:bodyPr/>
        <a:lstStyle/>
        <a:p>
          <a:pPr rtl="0"/>
          <a:r>
            <a:rPr lang="en-US" sz="1600" dirty="0" smtClean="0"/>
            <a:t>IT Agility</a:t>
          </a:r>
          <a:endParaRPr lang="en-US" sz="1600" dirty="0"/>
        </a:p>
      </dgm:t>
    </dgm:pt>
    <dgm:pt modelId="{E5204A22-C6C7-4FC2-B88D-42F30B93E922}" type="parTrans" cxnId="{B8F1A40B-186D-4E5D-A943-36C3E27596E2}">
      <dgm:prSet/>
      <dgm:spPr/>
      <dgm:t>
        <a:bodyPr/>
        <a:lstStyle/>
        <a:p>
          <a:endParaRPr lang="en-US" sz="1400"/>
        </a:p>
      </dgm:t>
    </dgm:pt>
    <dgm:pt modelId="{B66C3E0D-A326-44E3-9292-7C68D7D893F8}" type="sibTrans" cxnId="{B8F1A40B-186D-4E5D-A943-36C3E27596E2}">
      <dgm:prSet custT="1"/>
      <dgm:spPr/>
      <dgm:t>
        <a:bodyPr/>
        <a:lstStyle/>
        <a:p>
          <a:endParaRPr lang="en-US" sz="1200"/>
        </a:p>
      </dgm:t>
    </dgm:pt>
    <dgm:pt modelId="{DA82B2F6-8860-4398-BA6D-8499D94B1B3B}">
      <dgm:prSet custT="1"/>
      <dgm:spPr/>
      <dgm:t>
        <a:bodyPr/>
        <a:lstStyle/>
        <a:p>
          <a:pPr rtl="0"/>
          <a:r>
            <a:rPr lang="en-US" sz="1600" dirty="0" smtClean="0"/>
            <a:t>Cloud Computing</a:t>
          </a:r>
          <a:endParaRPr lang="en-US" sz="1600" dirty="0"/>
        </a:p>
      </dgm:t>
    </dgm:pt>
    <dgm:pt modelId="{276607AC-EA97-4126-B65A-7397AA839276}" type="parTrans" cxnId="{69EE0163-F5D6-4051-8714-2015CA1E2C2E}">
      <dgm:prSet/>
      <dgm:spPr/>
      <dgm:t>
        <a:bodyPr/>
        <a:lstStyle/>
        <a:p>
          <a:endParaRPr lang="en-US" sz="1400"/>
        </a:p>
      </dgm:t>
    </dgm:pt>
    <dgm:pt modelId="{450A8CB8-D6A5-4C53-8576-1E73B184C651}" type="sibTrans" cxnId="{69EE0163-F5D6-4051-8714-2015CA1E2C2E}">
      <dgm:prSet/>
      <dgm:spPr/>
      <dgm:t>
        <a:bodyPr/>
        <a:lstStyle/>
        <a:p>
          <a:endParaRPr lang="en-US" sz="1400"/>
        </a:p>
      </dgm:t>
    </dgm:pt>
    <dgm:pt modelId="{C59BC167-1660-8548-83D6-B7C891ED3B59}">
      <dgm:prSet custT="1"/>
      <dgm:spPr/>
      <dgm:t>
        <a:bodyPr/>
        <a:lstStyle/>
        <a:p>
          <a:pPr rtl="0"/>
          <a:r>
            <a:rPr lang="en-US" sz="1600" dirty="0" smtClean="0"/>
            <a:t>Business Performance</a:t>
          </a:r>
          <a:endParaRPr lang="en-US" sz="1600" dirty="0"/>
        </a:p>
      </dgm:t>
    </dgm:pt>
    <dgm:pt modelId="{E3CF395E-CF64-0947-B614-556A11C28623}" type="parTrans" cxnId="{23C4E421-D1D0-A249-8528-902B07C4CA5D}">
      <dgm:prSet/>
      <dgm:spPr/>
      <dgm:t>
        <a:bodyPr/>
        <a:lstStyle/>
        <a:p>
          <a:endParaRPr lang="en-US"/>
        </a:p>
      </dgm:t>
    </dgm:pt>
    <dgm:pt modelId="{722F5D7B-3F8F-1844-9D51-17E7C66F1F3A}" type="sibTrans" cxnId="{23C4E421-D1D0-A249-8528-902B07C4CA5D}">
      <dgm:prSet/>
      <dgm:spPr/>
      <dgm:t>
        <a:bodyPr/>
        <a:lstStyle/>
        <a:p>
          <a:endParaRPr lang="en-US"/>
        </a:p>
      </dgm:t>
    </dgm:pt>
    <dgm:pt modelId="{B3033DBA-79DB-4611-891E-C6F8C72FB7C4}" type="pres">
      <dgm:prSet presAssocID="{944D74EC-5B13-4A32-A8C8-85090721829A}" presName="linearFlow" presStyleCnt="0">
        <dgm:presLayoutVars>
          <dgm:resizeHandles val="exact"/>
        </dgm:presLayoutVars>
      </dgm:prSet>
      <dgm:spPr/>
      <dgm:t>
        <a:bodyPr/>
        <a:lstStyle/>
        <a:p>
          <a:endParaRPr lang="en-US"/>
        </a:p>
      </dgm:t>
    </dgm:pt>
    <dgm:pt modelId="{B28ABB24-8EF5-4DF8-BBC8-AA49B9A430BE}" type="pres">
      <dgm:prSet presAssocID="{64836D22-99BA-47F8-958F-9A312AC48AF6}" presName="node" presStyleLbl="node1" presStyleIdx="0" presStyleCnt="5">
        <dgm:presLayoutVars>
          <dgm:bulletEnabled val="1"/>
        </dgm:presLayoutVars>
      </dgm:prSet>
      <dgm:spPr/>
      <dgm:t>
        <a:bodyPr/>
        <a:lstStyle/>
        <a:p>
          <a:endParaRPr lang="en-US"/>
        </a:p>
      </dgm:t>
    </dgm:pt>
    <dgm:pt modelId="{4ADDFBD7-F399-4E2F-9B9B-11EF266523F0}" type="pres">
      <dgm:prSet presAssocID="{6BA80384-721C-4E61-9F0E-EF5433B61E73}" presName="sibTrans" presStyleLbl="sibTrans2D1" presStyleIdx="0" presStyleCnt="4"/>
      <dgm:spPr/>
      <dgm:t>
        <a:bodyPr/>
        <a:lstStyle/>
        <a:p>
          <a:endParaRPr lang="en-US"/>
        </a:p>
      </dgm:t>
    </dgm:pt>
    <dgm:pt modelId="{FCA8C464-DF6C-4D34-B864-8B99B93880B5}" type="pres">
      <dgm:prSet presAssocID="{6BA80384-721C-4E61-9F0E-EF5433B61E73}" presName="connectorText" presStyleLbl="sibTrans2D1" presStyleIdx="0" presStyleCnt="4"/>
      <dgm:spPr/>
      <dgm:t>
        <a:bodyPr/>
        <a:lstStyle/>
        <a:p>
          <a:endParaRPr lang="en-US"/>
        </a:p>
      </dgm:t>
    </dgm:pt>
    <dgm:pt modelId="{8DD11718-9709-4C67-B6F7-E7B7B79FE85E}" type="pres">
      <dgm:prSet presAssocID="{5CE0FCC1-8BD1-459A-A30E-F10F07B13B80}" presName="node" presStyleLbl="node1" presStyleIdx="1" presStyleCnt="5">
        <dgm:presLayoutVars>
          <dgm:bulletEnabled val="1"/>
        </dgm:presLayoutVars>
      </dgm:prSet>
      <dgm:spPr/>
      <dgm:t>
        <a:bodyPr/>
        <a:lstStyle/>
        <a:p>
          <a:endParaRPr lang="en-US"/>
        </a:p>
      </dgm:t>
    </dgm:pt>
    <dgm:pt modelId="{851F68E4-80C9-44D1-8F01-8F6C44FA2C95}" type="pres">
      <dgm:prSet presAssocID="{53D13755-CE3D-4B70-B346-4AFD65749AE0}" presName="sibTrans" presStyleLbl="sibTrans2D1" presStyleIdx="1" presStyleCnt="4"/>
      <dgm:spPr/>
      <dgm:t>
        <a:bodyPr/>
        <a:lstStyle/>
        <a:p>
          <a:endParaRPr lang="en-US"/>
        </a:p>
      </dgm:t>
    </dgm:pt>
    <dgm:pt modelId="{44214829-D695-44BB-BACD-6297DA4AE71F}" type="pres">
      <dgm:prSet presAssocID="{53D13755-CE3D-4B70-B346-4AFD65749AE0}" presName="connectorText" presStyleLbl="sibTrans2D1" presStyleIdx="1" presStyleCnt="4"/>
      <dgm:spPr/>
      <dgm:t>
        <a:bodyPr/>
        <a:lstStyle/>
        <a:p>
          <a:endParaRPr lang="en-US"/>
        </a:p>
      </dgm:t>
    </dgm:pt>
    <dgm:pt modelId="{14E0D731-4802-174B-8ED7-699EA0FFDB80}" type="pres">
      <dgm:prSet presAssocID="{C59BC167-1660-8548-83D6-B7C891ED3B59}" presName="node" presStyleLbl="node1" presStyleIdx="2" presStyleCnt="5">
        <dgm:presLayoutVars>
          <dgm:bulletEnabled val="1"/>
        </dgm:presLayoutVars>
      </dgm:prSet>
      <dgm:spPr/>
      <dgm:t>
        <a:bodyPr/>
        <a:lstStyle/>
        <a:p>
          <a:endParaRPr lang="en-US"/>
        </a:p>
      </dgm:t>
    </dgm:pt>
    <dgm:pt modelId="{41C7388C-2FF5-2541-81CD-36D77ACD29A2}" type="pres">
      <dgm:prSet presAssocID="{722F5D7B-3F8F-1844-9D51-17E7C66F1F3A}" presName="sibTrans" presStyleLbl="sibTrans2D1" presStyleIdx="2" presStyleCnt="4"/>
      <dgm:spPr>
        <a:prstGeom prst="leftArrow">
          <a:avLst/>
        </a:prstGeom>
      </dgm:spPr>
      <dgm:t>
        <a:bodyPr/>
        <a:lstStyle/>
        <a:p>
          <a:endParaRPr lang="en-US"/>
        </a:p>
      </dgm:t>
    </dgm:pt>
    <dgm:pt modelId="{236C1A84-463E-BC4F-89CE-39E7B8FF26A2}" type="pres">
      <dgm:prSet presAssocID="{722F5D7B-3F8F-1844-9D51-17E7C66F1F3A}" presName="connectorText" presStyleLbl="sibTrans2D1" presStyleIdx="2" presStyleCnt="4"/>
      <dgm:spPr/>
      <dgm:t>
        <a:bodyPr/>
        <a:lstStyle/>
        <a:p>
          <a:endParaRPr lang="en-US"/>
        </a:p>
      </dgm:t>
    </dgm:pt>
    <dgm:pt modelId="{DE1A8B38-D98D-4D92-A336-DC751D292970}" type="pres">
      <dgm:prSet presAssocID="{8A7DCE55-D61E-4CC5-8173-109D9DC63652}" presName="node" presStyleLbl="node1" presStyleIdx="3" presStyleCnt="5">
        <dgm:presLayoutVars>
          <dgm:bulletEnabled val="1"/>
        </dgm:presLayoutVars>
      </dgm:prSet>
      <dgm:spPr/>
      <dgm:t>
        <a:bodyPr/>
        <a:lstStyle/>
        <a:p>
          <a:endParaRPr lang="en-US"/>
        </a:p>
      </dgm:t>
    </dgm:pt>
    <dgm:pt modelId="{1A5D4FFF-A4AF-4C3C-A5A4-AA73954F5D7A}" type="pres">
      <dgm:prSet presAssocID="{B66C3E0D-A326-44E3-9292-7C68D7D893F8}" presName="sibTrans" presStyleLbl="sibTrans2D1" presStyleIdx="3" presStyleCnt="4"/>
      <dgm:spPr>
        <a:prstGeom prst="leftArrow">
          <a:avLst/>
        </a:prstGeom>
      </dgm:spPr>
      <dgm:t>
        <a:bodyPr/>
        <a:lstStyle/>
        <a:p>
          <a:endParaRPr lang="en-US"/>
        </a:p>
      </dgm:t>
    </dgm:pt>
    <dgm:pt modelId="{E40B301D-4D6A-439E-96DF-150A3100DF58}" type="pres">
      <dgm:prSet presAssocID="{B66C3E0D-A326-44E3-9292-7C68D7D893F8}" presName="connectorText" presStyleLbl="sibTrans2D1" presStyleIdx="3" presStyleCnt="4"/>
      <dgm:spPr/>
      <dgm:t>
        <a:bodyPr/>
        <a:lstStyle/>
        <a:p>
          <a:endParaRPr lang="en-US"/>
        </a:p>
      </dgm:t>
    </dgm:pt>
    <dgm:pt modelId="{0E5B37A6-9280-4B5F-8709-52A9EB21F398}" type="pres">
      <dgm:prSet presAssocID="{DA82B2F6-8860-4398-BA6D-8499D94B1B3B}" presName="node" presStyleLbl="node1" presStyleIdx="4" presStyleCnt="5">
        <dgm:presLayoutVars>
          <dgm:bulletEnabled val="1"/>
        </dgm:presLayoutVars>
      </dgm:prSet>
      <dgm:spPr/>
      <dgm:t>
        <a:bodyPr/>
        <a:lstStyle/>
        <a:p>
          <a:endParaRPr lang="en-US"/>
        </a:p>
      </dgm:t>
    </dgm:pt>
  </dgm:ptLst>
  <dgm:cxnLst>
    <dgm:cxn modelId="{04303DB8-F368-4568-BBDF-825F2408DD4B}" type="presOf" srcId="{B66C3E0D-A326-44E3-9292-7C68D7D893F8}" destId="{E40B301D-4D6A-439E-96DF-150A3100DF58}" srcOrd="1" destOrd="0" presId="urn:microsoft.com/office/officeart/2005/8/layout/process2"/>
    <dgm:cxn modelId="{69EE0163-F5D6-4051-8714-2015CA1E2C2E}" srcId="{944D74EC-5B13-4A32-A8C8-85090721829A}" destId="{DA82B2F6-8860-4398-BA6D-8499D94B1B3B}" srcOrd="4" destOrd="0" parTransId="{276607AC-EA97-4126-B65A-7397AA839276}" sibTransId="{450A8CB8-D6A5-4C53-8576-1E73B184C651}"/>
    <dgm:cxn modelId="{23C4E421-D1D0-A249-8528-902B07C4CA5D}" srcId="{944D74EC-5B13-4A32-A8C8-85090721829A}" destId="{C59BC167-1660-8548-83D6-B7C891ED3B59}" srcOrd="2" destOrd="0" parTransId="{E3CF395E-CF64-0947-B614-556A11C28623}" sibTransId="{722F5D7B-3F8F-1844-9D51-17E7C66F1F3A}"/>
    <dgm:cxn modelId="{9D6E2705-D17C-4A7F-A5DE-4777CEA4A7EA}" srcId="{944D74EC-5B13-4A32-A8C8-85090721829A}" destId="{64836D22-99BA-47F8-958F-9A312AC48AF6}" srcOrd="0" destOrd="0" parTransId="{CA27DDB3-A2BE-4F46-8B95-61A1EB96306A}" sibTransId="{6BA80384-721C-4E61-9F0E-EF5433B61E73}"/>
    <dgm:cxn modelId="{21C6F359-6452-4079-BD00-3CB64B73285E}" type="presOf" srcId="{8A7DCE55-D61E-4CC5-8173-109D9DC63652}" destId="{DE1A8B38-D98D-4D92-A336-DC751D292970}" srcOrd="0" destOrd="0" presId="urn:microsoft.com/office/officeart/2005/8/layout/process2"/>
    <dgm:cxn modelId="{DB004E73-586F-4F8B-B1E9-2C191BE7B6E8}" type="presOf" srcId="{722F5D7B-3F8F-1844-9D51-17E7C66F1F3A}" destId="{41C7388C-2FF5-2541-81CD-36D77ACD29A2}" srcOrd="0" destOrd="0" presId="urn:microsoft.com/office/officeart/2005/8/layout/process2"/>
    <dgm:cxn modelId="{4D30A2C2-362E-493D-AF52-C68339780458}" type="presOf" srcId="{64836D22-99BA-47F8-958F-9A312AC48AF6}" destId="{B28ABB24-8EF5-4DF8-BBC8-AA49B9A430BE}" srcOrd="0" destOrd="0" presId="urn:microsoft.com/office/officeart/2005/8/layout/process2"/>
    <dgm:cxn modelId="{F05BEA45-8089-4496-A00C-9A9671F7372B}" type="presOf" srcId="{6BA80384-721C-4E61-9F0E-EF5433B61E73}" destId="{FCA8C464-DF6C-4D34-B864-8B99B93880B5}" srcOrd="1" destOrd="0" presId="urn:microsoft.com/office/officeart/2005/8/layout/process2"/>
    <dgm:cxn modelId="{9B428F2B-E018-4604-9C2E-2B9C7D076161}" type="presOf" srcId="{B66C3E0D-A326-44E3-9292-7C68D7D893F8}" destId="{1A5D4FFF-A4AF-4C3C-A5A4-AA73954F5D7A}" srcOrd="0" destOrd="0" presId="urn:microsoft.com/office/officeart/2005/8/layout/process2"/>
    <dgm:cxn modelId="{A38F09C8-DCC0-4C5A-ABBA-17F0A5E18338}" type="presOf" srcId="{53D13755-CE3D-4B70-B346-4AFD65749AE0}" destId="{44214829-D695-44BB-BACD-6297DA4AE71F}" srcOrd="1" destOrd="0" presId="urn:microsoft.com/office/officeart/2005/8/layout/process2"/>
    <dgm:cxn modelId="{3E3CDFE3-A8FF-42A8-B128-051C0FA6BB7F}" type="presOf" srcId="{5CE0FCC1-8BD1-459A-A30E-F10F07B13B80}" destId="{8DD11718-9709-4C67-B6F7-E7B7B79FE85E}" srcOrd="0" destOrd="0" presId="urn:microsoft.com/office/officeart/2005/8/layout/process2"/>
    <dgm:cxn modelId="{3B770FC0-8E2E-45C0-97FA-B3425A1D878E}" type="presOf" srcId="{C59BC167-1660-8548-83D6-B7C891ED3B59}" destId="{14E0D731-4802-174B-8ED7-699EA0FFDB80}" srcOrd="0" destOrd="0" presId="urn:microsoft.com/office/officeart/2005/8/layout/process2"/>
    <dgm:cxn modelId="{E823E5A1-D6BF-44A7-B4DC-15A6A513E9A1}" srcId="{944D74EC-5B13-4A32-A8C8-85090721829A}" destId="{5CE0FCC1-8BD1-459A-A30E-F10F07B13B80}" srcOrd="1" destOrd="0" parTransId="{A823BB14-CE3A-4E8D-AA93-919A5170FCB7}" sibTransId="{53D13755-CE3D-4B70-B346-4AFD65749AE0}"/>
    <dgm:cxn modelId="{D59C3CDF-431A-4247-813E-1D5AA1F48B42}" type="presOf" srcId="{944D74EC-5B13-4A32-A8C8-85090721829A}" destId="{B3033DBA-79DB-4611-891E-C6F8C72FB7C4}" srcOrd="0" destOrd="0" presId="urn:microsoft.com/office/officeart/2005/8/layout/process2"/>
    <dgm:cxn modelId="{B0E55D22-A910-417E-8231-F3CF7419E759}" type="presOf" srcId="{53D13755-CE3D-4B70-B346-4AFD65749AE0}" destId="{851F68E4-80C9-44D1-8F01-8F6C44FA2C95}" srcOrd="0" destOrd="0" presId="urn:microsoft.com/office/officeart/2005/8/layout/process2"/>
    <dgm:cxn modelId="{F6EB0377-D254-4502-9076-0B74B38168E6}" type="presOf" srcId="{722F5D7B-3F8F-1844-9D51-17E7C66F1F3A}" destId="{236C1A84-463E-BC4F-89CE-39E7B8FF26A2}" srcOrd="1" destOrd="0" presId="urn:microsoft.com/office/officeart/2005/8/layout/process2"/>
    <dgm:cxn modelId="{B8F1A40B-186D-4E5D-A943-36C3E27596E2}" srcId="{944D74EC-5B13-4A32-A8C8-85090721829A}" destId="{8A7DCE55-D61E-4CC5-8173-109D9DC63652}" srcOrd="3" destOrd="0" parTransId="{E5204A22-C6C7-4FC2-B88D-42F30B93E922}" sibTransId="{B66C3E0D-A326-44E3-9292-7C68D7D893F8}"/>
    <dgm:cxn modelId="{3EA1B02D-EB82-4931-BBCC-462912FD8CF2}" type="presOf" srcId="{6BA80384-721C-4E61-9F0E-EF5433B61E73}" destId="{4ADDFBD7-F399-4E2F-9B9B-11EF266523F0}" srcOrd="0" destOrd="0" presId="urn:microsoft.com/office/officeart/2005/8/layout/process2"/>
    <dgm:cxn modelId="{E239CFD6-6C02-4061-8F00-7FC0E8B14751}" type="presOf" srcId="{DA82B2F6-8860-4398-BA6D-8499D94B1B3B}" destId="{0E5B37A6-9280-4B5F-8709-52A9EB21F398}" srcOrd="0" destOrd="0" presId="urn:microsoft.com/office/officeart/2005/8/layout/process2"/>
    <dgm:cxn modelId="{77CAC5E1-8E48-4CE4-9264-330179958D2E}" type="presParOf" srcId="{B3033DBA-79DB-4611-891E-C6F8C72FB7C4}" destId="{B28ABB24-8EF5-4DF8-BBC8-AA49B9A430BE}" srcOrd="0" destOrd="0" presId="urn:microsoft.com/office/officeart/2005/8/layout/process2"/>
    <dgm:cxn modelId="{834E8AF5-3DAB-43DC-B15C-B550355208AD}" type="presParOf" srcId="{B3033DBA-79DB-4611-891E-C6F8C72FB7C4}" destId="{4ADDFBD7-F399-4E2F-9B9B-11EF266523F0}" srcOrd="1" destOrd="0" presId="urn:microsoft.com/office/officeart/2005/8/layout/process2"/>
    <dgm:cxn modelId="{BD97BC9B-93FC-4A46-9276-E63C699338B7}" type="presParOf" srcId="{4ADDFBD7-F399-4E2F-9B9B-11EF266523F0}" destId="{FCA8C464-DF6C-4D34-B864-8B99B93880B5}" srcOrd="0" destOrd="0" presId="urn:microsoft.com/office/officeart/2005/8/layout/process2"/>
    <dgm:cxn modelId="{6ED3B77F-BF53-4490-BC8B-1032E40E42C8}" type="presParOf" srcId="{B3033DBA-79DB-4611-891E-C6F8C72FB7C4}" destId="{8DD11718-9709-4C67-B6F7-E7B7B79FE85E}" srcOrd="2" destOrd="0" presId="urn:microsoft.com/office/officeart/2005/8/layout/process2"/>
    <dgm:cxn modelId="{FFD8D6A5-BFE4-4D4F-83CC-D6BDBE0299A6}" type="presParOf" srcId="{B3033DBA-79DB-4611-891E-C6F8C72FB7C4}" destId="{851F68E4-80C9-44D1-8F01-8F6C44FA2C95}" srcOrd="3" destOrd="0" presId="urn:microsoft.com/office/officeart/2005/8/layout/process2"/>
    <dgm:cxn modelId="{BCE32611-98C4-4CFA-914F-F9ABD613199B}" type="presParOf" srcId="{851F68E4-80C9-44D1-8F01-8F6C44FA2C95}" destId="{44214829-D695-44BB-BACD-6297DA4AE71F}" srcOrd="0" destOrd="0" presId="urn:microsoft.com/office/officeart/2005/8/layout/process2"/>
    <dgm:cxn modelId="{C99F557D-09E6-4BA5-BF08-3367E4CD52D0}" type="presParOf" srcId="{B3033DBA-79DB-4611-891E-C6F8C72FB7C4}" destId="{14E0D731-4802-174B-8ED7-699EA0FFDB80}" srcOrd="4" destOrd="0" presId="urn:microsoft.com/office/officeart/2005/8/layout/process2"/>
    <dgm:cxn modelId="{1DEEFDA7-AAEE-479B-93E1-BDB44F0411C1}" type="presParOf" srcId="{B3033DBA-79DB-4611-891E-C6F8C72FB7C4}" destId="{41C7388C-2FF5-2541-81CD-36D77ACD29A2}" srcOrd="5" destOrd="0" presId="urn:microsoft.com/office/officeart/2005/8/layout/process2"/>
    <dgm:cxn modelId="{192698DE-1FBF-4697-8036-835430885CB6}" type="presParOf" srcId="{41C7388C-2FF5-2541-81CD-36D77ACD29A2}" destId="{236C1A84-463E-BC4F-89CE-39E7B8FF26A2}" srcOrd="0" destOrd="0" presId="urn:microsoft.com/office/officeart/2005/8/layout/process2"/>
    <dgm:cxn modelId="{16E59772-3F65-4A58-A7CA-77A6BE3AB6AD}" type="presParOf" srcId="{B3033DBA-79DB-4611-891E-C6F8C72FB7C4}" destId="{DE1A8B38-D98D-4D92-A336-DC751D292970}" srcOrd="6" destOrd="0" presId="urn:microsoft.com/office/officeart/2005/8/layout/process2"/>
    <dgm:cxn modelId="{DFE5D998-65E9-4B70-891B-C086A0209FD8}" type="presParOf" srcId="{B3033DBA-79DB-4611-891E-C6F8C72FB7C4}" destId="{1A5D4FFF-A4AF-4C3C-A5A4-AA73954F5D7A}" srcOrd="7" destOrd="0" presId="urn:microsoft.com/office/officeart/2005/8/layout/process2"/>
    <dgm:cxn modelId="{71017CC9-3C78-445C-8035-752D14E9F292}" type="presParOf" srcId="{1A5D4FFF-A4AF-4C3C-A5A4-AA73954F5D7A}" destId="{E40B301D-4D6A-439E-96DF-150A3100DF58}" srcOrd="0" destOrd="0" presId="urn:microsoft.com/office/officeart/2005/8/layout/process2"/>
    <dgm:cxn modelId="{B0242983-B633-4AD0-A4E5-65B9F39DD2F6}" type="presParOf" srcId="{B3033DBA-79DB-4611-891E-C6F8C72FB7C4}" destId="{0E5B37A6-9280-4B5F-8709-52A9EB21F398}"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8ABB24-8EF5-4DF8-BBC8-AA49B9A430BE}">
      <dsp:nvSpPr>
        <dsp:cNvPr id="0" name=""/>
        <dsp:cNvSpPr/>
      </dsp:nvSpPr>
      <dsp:spPr>
        <a:xfrm>
          <a:off x="259061" y="1881"/>
          <a:ext cx="1259563" cy="6997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Cloud Computing</a:t>
          </a:r>
          <a:endParaRPr lang="en-US" sz="1600" kern="1200" dirty="0"/>
        </a:p>
      </dsp:txBody>
      <dsp:txXfrm>
        <a:off x="259061" y="1881"/>
        <a:ext cx="1259563" cy="699757"/>
      </dsp:txXfrm>
    </dsp:sp>
    <dsp:sp modelId="{4ADDFBD7-F399-4E2F-9B9B-11EF266523F0}">
      <dsp:nvSpPr>
        <dsp:cNvPr id="0" name=""/>
        <dsp:cNvSpPr/>
      </dsp:nvSpPr>
      <dsp:spPr>
        <a:xfrm rot="5400000">
          <a:off x="757638" y="719132"/>
          <a:ext cx="262409" cy="31489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57638" y="719132"/>
        <a:ext cx="262409" cy="314890"/>
      </dsp:txXfrm>
    </dsp:sp>
    <dsp:sp modelId="{8DD11718-9709-4C67-B6F7-E7B7B79FE85E}">
      <dsp:nvSpPr>
        <dsp:cNvPr id="0" name=""/>
        <dsp:cNvSpPr/>
      </dsp:nvSpPr>
      <dsp:spPr>
        <a:xfrm>
          <a:off x="259061" y="1051517"/>
          <a:ext cx="1259563" cy="69975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IT Agility</a:t>
          </a:r>
          <a:endParaRPr lang="en-US" sz="1600" kern="1200"/>
        </a:p>
      </dsp:txBody>
      <dsp:txXfrm>
        <a:off x="259061" y="1051517"/>
        <a:ext cx="1259563" cy="699757"/>
      </dsp:txXfrm>
    </dsp:sp>
    <dsp:sp modelId="{851F68E4-80C9-44D1-8F01-8F6C44FA2C95}">
      <dsp:nvSpPr>
        <dsp:cNvPr id="0" name=""/>
        <dsp:cNvSpPr/>
      </dsp:nvSpPr>
      <dsp:spPr>
        <a:xfrm rot="5400000">
          <a:off x="757638" y="1768769"/>
          <a:ext cx="262409" cy="31489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57638" y="1768769"/>
        <a:ext cx="262409" cy="314890"/>
      </dsp:txXfrm>
    </dsp:sp>
    <dsp:sp modelId="{DE1A8B38-D98D-4D92-A336-DC751D292970}">
      <dsp:nvSpPr>
        <dsp:cNvPr id="0" name=""/>
        <dsp:cNvSpPr/>
      </dsp:nvSpPr>
      <dsp:spPr>
        <a:xfrm>
          <a:off x="259061" y="2101153"/>
          <a:ext cx="1259563" cy="699757"/>
        </a:xfrm>
        <a:prstGeom prst="roundRect">
          <a:avLst>
            <a:gd name="adj" fmla="val 10000"/>
          </a:avLst>
        </a:prstGeom>
        <a:solidFill>
          <a:srgbClr val="B9CF3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Business Agility</a:t>
          </a:r>
          <a:endParaRPr lang="en-US" sz="1600" kern="1200"/>
        </a:p>
      </dsp:txBody>
      <dsp:txXfrm>
        <a:off x="259061" y="2101153"/>
        <a:ext cx="1259563" cy="699757"/>
      </dsp:txXfrm>
    </dsp:sp>
    <dsp:sp modelId="{1A5D4FFF-A4AF-4C3C-A5A4-AA73954F5D7A}">
      <dsp:nvSpPr>
        <dsp:cNvPr id="0" name=""/>
        <dsp:cNvSpPr/>
      </dsp:nvSpPr>
      <dsp:spPr>
        <a:xfrm rot="5400000">
          <a:off x="757638" y="2818405"/>
          <a:ext cx="262409" cy="31489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57638" y="2818405"/>
        <a:ext cx="262409" cy="314890"/>
      </dsp:txXfrm>
    </dsp:sp>
    <dsp:sp modelId="{0E5B37A6-9280-4B5F-8709-52A9EB21F398}">
      <dsp:nvSpPr>
        <dsp:cNvPr id="0" name=""/>
        <dsp:cNvSpPr/>
      </dsp:nvSpPr>
      <dsp:spPr>
        <a:xfrm>
          <a:off x="259061" y="3150790"/>
          <a:ext cx="1259563" cy="699757"/>
        </a:xfrm>
        <a:prstGeom prst="roundRect">
          <a:avLst>
            <a:gd name="adj" fmla="val 10000"/>
          </a:avLst>
        </a:prstGeom>
        <a:solidFill>
          <a:schemeClr val="accent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Business Performance</a:t>
          </a:r>
          <a:endParaRPr lang="en-US" sz="1600" kern="1200" dirty="0"/>
        </a:p>
      </dsp:txBody>
      <dsp:txXfrm>
        <a:off x="259061" y="3150790"/>
        <a:ext cx="1259563" cy="6997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4AC377-ADEF-EC4A-A890-AEBB09558D02}">
      <dsp:nvSpPr>
        <dsp:cNvPr id="0" name=""/>
        <dsp:cNvSpPr/>
      </dsp:nvSpPr>
      <dsp:spPr>
        <a:xfrm>
          <a:off x="1408033" y="1789820"/>
          <a:ext cx="1298733" cy="12987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Mobile</a:t>
          </a:r>
        </a:p>
        <a:p>
          <a:pPr lvl="0" algn="ctr" defTabSz="711200">
            <a:lnSpc>
              <a:spcPct val="90000"/>
            </a:lnSpc>
            <a:spcBef>
              <a:spcPct val="0"/>
            </a:spcBef>
            <a:spcAft>
              <a:spcPct val="35000"/>
            </a:spcAft>
          </a:pPr>
          <a:r>
            <a:rPr lang="en-US" sz="1600" kern="1200" dirty="0" smtClean="0"/>
            <a:t>Revolution</a:t>
          </a:r>
          <a:endParaRPr lang="en-US" sz="1600" kern="1200" dirty="0"/>
        </a:p>
      </dsp:txBody>
      <dsp:txXfrm>
        <a:off x="1408033" y="1789820"/>
        <a:ext cx="1298733" cy="1298733"/>
      </dsp:txXfrm>
    </dsp:sp>
    <dsp:sp modelId="{661A8BBA-456A-C34E-B678-31A72F1557BE}">
      <dsp:nvSpPr>
        <dsp:cNvPr id="0" name=""/>
        <dsp:cNvSpPr/>
      </dsp:nvSpPr>
      <dsp:spPr>
        <a:xfrm rot="12900000">
          <a:off x="522938" y="1546340"/>
          <a:ext cx="1047301" cy="370139"/>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9A29C5-9E28-8F41-B27B-5654C7E9134D}">
      <dsp:nvSpPr>
        <dsp:cNvPr id="0" name=""/>
        <dsp:cNvSpPr/>
      </dsp:nvSpPr>
      <dsp:spPr>
        <a:xfrm>
          <a:off x="741" y="937537"/>
          <a:ext cx="1233797" cy="98703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Ubiquitous </a:t>
          </a:r>
        </a:p>
        <a:p>
          <a:pPr lvl="0" algn="ctr" defTabSz="755650">
            <a:lnSpc>
              <a:spcPct val="90000"/>
            </a:lnSpc>
            <a:spcBef>
              <a:spcPct val="0"/>
            </a:spcBef>
            <a:spcAft>
              <a:spcPct val="35000"/>
            </a:spcAft>
          </a:pPr>
          <a:r>
            <a:rPr lang="en-US" sz="1700" kern="1200" dirty="0" smtClean="0"/>
            <a:t>Broadband</a:t>
          </a:r>
          <a:endParaRPr lang="en-US" sz="1700" kern="1200" dirty="0"/>
        </a:p>
      </dsp:txBody>
      <dsp:txXfrm>
        <a:off x="741" y="937537"/>
        <a:ext cx="1233797" cy="987037"/>
      </dsp:txXfrm>
    </dsp:sp>
    <dsp:sp modelId="{6A7FF8A3-15A0-2940-A602-8FC9137ADC5F}">
      <dsp:nvSpPr>
        <dsp:cNvPr id="0" name=""/>
        <dsp:cNvSpPr/>
      </dsp:nvSpPr>
      <dsp:spPr>
        <a:xfrm rot="16200000">
          <a:off x="1533749" y="1020145"/>
          <a:ext cx="1047301" cy="370139"/>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6095D0-775A-2E4D-B85E-E850786F5FA4}">
      <dsp:nvSpPr>
        <dsp:cNvPr id="0" name=""/>
        <dsp:cNvSpPr/>
      </dsp:nvSpPr>
      <dsp:spPr>
        <a:xfrm>
          <a:off x="1440501" y="188045"/>
          <a:ext cx="1233797" cy="98703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Intuitive </a:t>
          </a:r>
        </a:p>
        <a:p>
          <a:pPr lvl="0" algn="ctr" defTabSz="755650">
            <a:lnSpc>
              <a:spcPct val="90000"/>
            </a:lnSpc>
            <a:spcBef>
              <a:spcPct val="0"/>
            </a:spcBef>
            <a:spcAft>
              <a:spcPct val="35000"/>
            </a:spcAft>
          </a:pPr>
          <a:r>
            <a:rPr lang="en-US" sz="1700" kern="1200" dirty="0" smtClean="0"/>
            <a:t>Interaction</a:t>
          </a:r>
          <a:endParaRPr lang="en-US" sz="1700" kern="1200" dirty="0"/>
        </a:p>
      </dsp:txBody>
      <dsp:txXfrm>
        <a:off x="1440501" y="188045"/>
        <a:ext cx="1233797" cy="987037"/>
      </dsp:txXfrm>
    </dsp:sp>
    <dsp:sp modelId="{05B2A681-BB38-7C45-8BEA-E5AB20E038DC}">
      <dsp:nvSpPr>
        <dsp:cNvPr id="0" name=""/>
        <dsp:cNvSpPr/>
      </dsp:nvSpPr>
      <dsp:spPr>
        <a:xfrm rot="19500000">
          <a:off x="2544559" y="1546340"/>
          <a:ext cx="1047301" cy="370139"/>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617BC0-9431-914B-B0F3-8B76EF3209B7}">
      <dsp:nvSpPr>
        <dsp:cNvPr id="0" name=""/>
        <dsp:cNvSpPr/>
      </dsp:nvSpPr>
      <dsp:spPr>
        <a:xfrm>
          <a:off x="2880261" y="937537"/>
          <a:ext cx="1233797" cy="98703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Cloud Enablement</a:t>
          </a:r>
          <a:endParaRPr lang="en-US" sz="1700" kern="1200" dirty="0"/>
        </a:p>
      </dsp:txBody>
      <dsp:txXfrm>
        <a:off x="2880261" y="937537"/>
        <a:ext cx="1233797" cy="9870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8ABB24-8EF5-4DF8-BBC8-AA49B9A430BE}">
      <dsp:nvSpPr>
        <dsp:cNvPr id="0" name=""/>
        <dsp:cNvSpPr/>
      </dsp:nvSpPr>
      <dsp:spPr>
        <a:xfrm>
          <a:off x="0" y="2350"/>
          <a:ext cx="1396687" cy="5496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Mobile Computing</a:t>
          </a:r>
          <a:endParaRPr lang="en-US" sz="1600" kern="1200" dirty="0"/>
        </a:p>
      </dsp:txBody>
      <dsp:txXfrm>
        <a:off x="0" y="2350"/>
        <a:ext cx="1396687" cy="549675"/>
      </dsp:txXfrm>
    </dsp:sp>
    <dsp:sp modelId="{4ADDFBD7-F399-4E2F-9B9B-11EF266523F0}">
      <dsp:nvSpPr>
        <dsp:cNvPr id="0" name=""/>
        <dsp:cNvSpPr/>
      </dsp:nvSpPr>
      <dsp:spPr>
        <a:xfrm rot="5400000">
          <a:off x="595279" y="565768"/>
          <a:ext cx="206128" cy="2473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95279" y="565768"/>
        <a:ext cx="206128" cy="247353"/>
      </dsp:txXfrm>
    </dsp:sp>
    <dsp:sp modelId="{8DD11718-9709-4C67-B6F7-E7B7B79FE85E}">
      <dsp:nvSpPr>
        <dsp:cNvPr id="0" name=""/>
        <dsp:cNvSpPr/>
      </dsp:nvSpPr>
      <dsp:spPr>
        <a:xfrm>
          <a:off x="0" y="826863"/>
          <a:ext cx="1396687" cy="549675"/>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Business Agility</a:t>
          </a:r>
          <a:endParaRPr lang="en-US" sz="1600" kern="1200" dirty="0"/>
        </a:p>
      </dsp:txBody>
      <dsp:txXfrm>
        <a:off x="0" y="826863"/>
        <a:ext cx="1396687" cy="549675"/>
      </dsp:txXfrm>
    </dsp:sp>
    <dsp:sp modelId="{851F68E4-80C9-44D1-8F01-8F6C44FA2C95}">
      <dsp:nvSpPr>
        <dsp:cNvPr id="0" name=""/>
        <dsp:cNvSpPr/>
      </dsp:nvSpPr>
      <dsp:spPr>
        <a:xfrm rot="5400000">
          <a:off x="595279" y="1390281"/>
          <a:ext cx="206128" cy="247353"/>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95279" y="1390281"/>
        <a:ext cx="206128" cy="247353"/>
      </dsp:txXfrm>
    </dsp:sp>
    <dsp:sp modelId="{14E0D731-4802-174B-8ED7-699EA0FFDB80}">
      <dsp:nvSpPr>
        <dsp:cNvPr id="0" name=""/>
        <dsp:cNvSpPr/>
      </dsp:nvSpPr>
      <dsp:spPr>
        <a:xfrm>
          <a:off x="0" y="1651376"/>
          <a:ext cx="1396687" cy="549675"/>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Business Performance</a:t>
          </a:r>
          <a:endParaRPr lang="en-US" sz="1600" kern="1200" dirty="0"/>
        </a:p>
      </dsp:txBody>
      <dsp:txXfrm>
        <a:off x="0" y="1651376"/>
        <a:ext cx="1396687" cy="549675"/>
      </dsp:txXfrm>
    </dsp:sp>
    <dsp:sp modelId="{41C7388C-2FF5-2541-81CD-36D77ACD29A2}">
      <dsp:nvSpPr>
        <dsp:cNvPr id="0" name=""/>
        <dsp:cNvSpPr/>
      </dsp:nvSpPr>
      <dsp:spPr>
        <a:xfrm rot="5400000">
          <a:off x="595279" y="2214794"/>
          <a:ext cx="206128" cy="247353"/>
        </a:xfrm>
        <a:prstGeom prst="leftArrow">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595279" y="2214794"/>
        <a:ext cx="206128" cy="247353"/>
      </dsp:txXfrm>
    </dsp:sp>
    <dsp:sp modelId="{DE1A8B38-D98D-4D92-A336-DC751D292970}">
      <dsp:nvSpPr>
        <dsp:cNvPr id="0" name=""/>
        <dsp:cNvSpPr/>
      </dsp:nvSpPr>
      <dsp:spPr>
        <a:xfrm>
          <a:off x="0" y="2475889"/>
          <a:ext cx="1396687" cy="549675"/>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IT Agility</a:t>
          </a:r>
          <a:endParaRPr lang="en-US" sz="1600" kern="1200" dirty="0"/>
        </a:p>
      </dsp:txBody>
      <dsp:txXfrm>
        <a:off x="0" y="2475889"/>
        <a:ext cx="1396687" cy="549675"/>
      </dsp:txXfrm>
    </dsp:sp>
    <dsp:sp modelId="{1A5D4FFF-A4AF-4C3C-A5A4-AA73954F5D7A}">
      <dsp:nvSpPr>
        <dsp:cNvPr id="0" name=""/>
        <dsp:cNvSpPr/>
      </dsp:nvSpPr>
      <dsp:spPr>
        <a:xfrm rot="5400000">
          <a:off x="595279" y="3039307"/>
          <a:ext cx="206128" cy="247353"/>
        </a:xfrm>
        <a:prstGeom prst="leftArrow">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595279" y="3039307"/>
        <a:ext cx="206128" cy="247353"/>
      </dsp:txXfrm>
    </dsp:sp>
    <dsp:sp modelId="{0E5B37A6-9280-4B5F-8709-52A9EB21F398}">
      <dsp:nvSpPr>
        <dsp:cNvPr id="0" name=""/>
        <dsp:cNvSpPr/>
      </dsp:nvSpPr>
      <dsp:spPr>
        <a:xfrm>
          <a:off x="0" y="3300402"/>
          <a:ext cx="1396687" cy="54967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Cloud Computing</a:t>
          </a:r>
          <a:endParaRPr lang="en-US" sz="1600" kern="1200" dirty="0"/>
        </a:p>
      </dsp:txBody>
      <dsp:txXfrm>
        <a:off x="0" y="3300402"/>
        <a:ext cx="1396687" cy="549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51783799-2F0F-4BB4-9CE5-AD8CFEA2E0AB}" type="datetimeFigureOut">
              <a:rPr lang="en-US" smtClean="0"/>
              <a:pPr/>
              <a:t>9/4/2012</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D6B30912-1305-4D74-96CC-9110D75654EB}" type="slidenum">
              <a:rPr lang="en-US" smtClean="0"/>
              <a:pPr/>
              <a:t>‹#›</a:t>
            </a:fld>
            <a:endParaRPr lang="en-US"/>
          </a:p>
        </p:txBody>
      </p:sp>
    </p:spTree>
    <p:extLst>
      <p:ext uri="{BB962C8B-B14F-4D97-AF65-F5344CB8AC3E}">
        <p14:creationId xmlns:p14="http://schemas.microsoft.com/office/powerpoint/2010/main" xmlns="" val="129595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89386CEC-CDB5-44FB-BE32-5C396AEB344A}" type="datetimeFigureOut">
              <a:rPr lang="en-US" smtClean="0"/>
              <a:pPr/>
              <a:t>9/4/2012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7D278CF5-4E10-4229-9783-F773FC956209}" type="slidenum">
              <a:rPr lang="en-US" smtClean="0"/>
              <a:pPr/>
              <a:t>‹#›</a:t>
            </a:fld>
            <a:endParaRPr lang="en-US"/>
          </a:p>
        </p:txBody>
      </p:sp>
    </p:spTree>
    <p:extLst>
      <p:ext uri="{BB962C8B-B14F-4D97-AF65-F5344CB8AC3E}">
        <p14:creationId xmlns:p14="http://schemas.microsoft.com/office/powerpoint/2010/main" xmlns="" val="281929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40140-6280-4E79-8F0A-05FCDD3D1EE8}" type="slidenum">
              <a:rPr lang="en-US"/>
              <a:pPr/>
              <a:t>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2FF43-E183-453F-9221-AEA7132F5545}"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2FF43-E183-453F-9221-AEA7132F5545}"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EBCA0-1E62-41EB-8058-0E02D67EA82A}" type="slidenum">
              <a:rPr lang="en-US"/>
              <a:pPr/>
              <a:t>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80FF0-F59C-4B3F-BE9F-E489F1A5B902}"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_MasterSlide-01.jp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Picture 8" descr="XSP_reversed_MD.png"/>
          <p:cNvPicPr>
            <a:picLocks noChangeAspect="1"/>
          </p:cNvPicPr>
          <p:nvPr userDrawn="1"/>
        </p:nvPicPr>
        <p:blipFill>
          <a:blip r:embed="rId3" cstate="print"/>
          <a:stretch>
            <a:fillRect/>
          </a:stretch>
        </p:blipFill>
        <p:spPr>
          <a:xfrm>
            <a:off x="7235974" y="2286000"/>
            <a:ext cx="1508481" cy="914400"/>
          </a:xfrm>
          <a:prstGeom prst="rect">
            <a:avLst/>
          </a:prstGeom>
        </p:spPr>
      </p:pic>
      <p:sp>
        <p:nvSpPr>
          <p:cNvPr id="21" name="Text Placeholder 20"/>
          <p:cNvSpPr>
            <a:spLocks noGrp="1"/>
          </p:cNvSpPr>
          <p:nvPr>
            <p:ph type="body" sz="quarter" idx="11" hasCustomPrompt="1"/>
          </p:nvPr>
        </p:nvSpPr>
        <p:spPr>
          <a:xfrm>
            <a:off x="457200" y="3886200"/>
            <a:ext cx="6553200" cy="685800"/>
          </a:xfrm>
          <a:prstGeom prst="rect">
            <a:avLst/>
          </a:prstGeom>
        </p:spPr>
        <p:txBody>
          <a:bodyPr/>
          <a:lstStyle>
            <a:lvl1pPr>
              <a:buNone/>
              <a:defRPr kumimoji="0" lang="en-US" sz="1800" b="0" i="0" u="none" strike="noStrike" kern="1200" cap="none" spc="0" normalizeH="0" baseline="0" noProof="0" smtClean="0">
                <a:ln>
                  <a:noFill/>
                </a:ln>
                <a:solidFill>
                  <a:srgbClr val="005195"/>
                </a:solidFill>
                <a:effectLst/>
                <a:uLnTx/>
                <a:uFillTx/>
                <a:ea typeface="ＭＳ Ｐゴシック" pitchFamily="1" charset="-128"/>
                <a:cs typeface="Calibri"/>
              </a:defRPr>
            </a:lvl1pPr>
          </a:lstStyle>
          <a:p>
            <a:pPr lvl="0"/>
            <a:r>
              <a:rPr kumimoji="0" lang="en-US" sz="1800" b="0" i="0" u="none" strike="noStrike" kern="1200" cap="none" spc="0" normalizeH="0" baseline="0" noProof="0" dirty="0" smtClean="0">
                <a:ln>
                  <a:noFill/>
                </a:ln>
                <a:solidFill>
                  <a:srgbClr val="005195"/>
                </a:solidFill>
                <a:effectLst/>
                <a:uLnTx/>
                <a:uFillTx/>
                <a:latin typeface="+mj-lt"/>
                <a:ea typeface="ＭＳ Ｐゴシック" pitchFamily="1" charset="-128"/>
                <a:cs typeface="Calibri"/>
              </a:rPr>
              <a:t>Date</a:t>
            </a:r>
            <a:endParaRPr lang="en-US" dirty="0"/>
          </a:p>
        </p:txBody>
      </p:sp>
      <p:sp>
        <p:nvSpPr>
          <p:cNvPr id="24" name="Text Placeholder 23"/>
          <p:cNvSpPr>
            <a:spLocks noGrp="1"/>
          </p:cNvSpPr>
          <p:nvPr>
            <p:ph type="body" sz="quarter" idx="12" hasCustomPrompt="1"/>
          </p:nvPr>
        </p:nvSpPr>
        <p:spPr>
          <a:xfrm>
            <a:off x="457200" y="2286000"/>
            <a:ext cx="6549775" cy="838200"/>
          </a:xfrm>
          <a:prstGeom prst="rect">
            <a:avLst/>
          </a:prstGeom>
        </p:spPr>
        <p:txBody>
          <a:bodyPr/>
          <a:lstStyle>
            <a:lvl1pPr marL="0" indent="0">
              <a:buNone/>
              <a:defRPr kumimoji="0" lang="en-US" sz="4500" b="0" i="0" u="none" strike="noStrike" kern="1200" cap="none" spc="0" normalizeH="0" baseline="0" noProof="0" smtClean="0">
                <a:ln>
                  <a:noFill/>
                </a:ln>
                <a:solidFill>
                  <a:schemeClr val="bg1"/>
                </a:solidFill>
                <a:effectLst/>
                <a:uLnTx/>
                <a:uFillTx/>
                <a:ea typeface="ＭＳ Ｐゴシック" pitchFamily="1" charset="-128"/>
                <a:cs typeface="Calibri"/>
              </a:defRPr>
            </a:lvl1pPr>
          </a:lstStyle>
          <a:p>
            <a:pPr lvl="0"/>
            <a:r>
              <a:rPr kumimoji="0" lang="en-US" sz="4500" b="0" i="0" u="none" strike="noStrike" kern="1200" cap="none" spc="0" normalizeH="0" baseline="0" noProof="0" dirty="0" smtClean="0">
                <a:ln>
                  <a:noFill/>
                </a:ln>
                <a:solidFill>
                  <a:schemeClr val="bg1"/>
                </a:solidFill>
                <a:effectLst/>
                <a:uLnTx/>
                <a:uFillTx/>
                <a:latin typeface="+mj-lt"/>
                <a:ea typeface="ＭＳ Ｐゴシック" pitchFamily="1" charset="-128"/>
                <a:cs typeface="Calibri"/>
              </a:rPr>
              <a:t>Title</a:t>
            </a:r>
            <a:endParaRPr lang="en-US" dirty="0"/>
          </a:p>
        </p:txBody>
      </p:sp>
      <p:sp>
        <p:nvSpPr>
          <p:cNvPr id="26" name="Text Placeholder 25"/>
          <p:cNvSpPr>
            <a:spLocks noGrp="1"/>
          </p:cNvSpPr>
          <p:nvPr>
            <p:ph type="body" sz="quarter" idx="13" hasCustomPrompt="1"/>
          </p:nvPr>
        </p:nvSpPr>
        <p:spPr>
          <a:xfrm>
            <a:off x="457200" y="3124200"/>
            <a:ext cx="6553200" cy="762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lang="en-US" sz="3200" b="0" i="1" u="none" strike="noStrike" kern="1200" cap="none" spc="0" normalizeH="0" baseline="0" noProof="0" smtClean="0">
                <a:ln>
                  <a:noFill/>
                </a:ln>
                <a:solidFill>
                  <a:srgbClr val="616265"/>
                </a:solidFill>
                <a:effectLst/>
                <a:uLnTx/>
                <a:uFillTx/>
                <a:ea typeface="ＭＳ Ｐゴシック" pitchFamily="1" charset="-128"/>
                <a:cs typeface="Calibri"/>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smtClean="0">
                <a:ln>
                  <a:noFill/>
                </a:ln>
                <a:solidFill>
                  <a:srgbClr val="616265"/>
                </a:solidFill>
                <a:effectLst/>
                <a:uLnTx/>
                <a:uFillTx/>
                <a:latin typeface="+mj-lt"/>
                <a:ea typeface="ＭＳ Ｐゴシック" pitchFamily="1" charset="-128"/>
                <a:cs typeface="Calibri"/>
              </a:rPr>
              <a:t>Subtitle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rot="16200000" flipV="1">
            <a:off x="-213519" y="853282"/>
            <a:ext cx="1189037" cy="0"/>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
        <p:nvSpPr>
          <p:cNvPr id="4" name="Content Placeholder 3"/>
          <p:cNvSpPr>
            <a:spLocks noGrp="1"/>
          </p:cNvSpPr>
          <p:nvPr>
            <p:ph sz="half" idx="2"/>
          </p:nvPr>
        </p:nvSpPr>
        <p:spPr>
          <a:xfrm>
            <a:off x="4343400" y="16002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57200" y="16002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4980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657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343400" y="1535113"/>
            <a:ext cx="365903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2174875"/>
            <a:ext cx="365903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97549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Tree>
    <p:extLst>
      <p:ext uri="{BB962C8B-B14F-4D97-AF65-F5344CB8AC3E}">
        <p14:creationId xmlns:p14="http://schemas.microsoft.com/office/powerpoint/2010/main" xmlns="" val="3584284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Tree>
    <p:extLst>
      <p:ext uri="{BB962C8B-B14F-4D97-AF65-F5344CB8AC3E}">
        <p14:creationId xmlns:p14="http://schemas.microsoft.com/office/powerpoint/2010/main" xmlns="" val="10883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5" descr="XSP_Blacktexture.jpg"/>
          <p:cNvPicPr>
            <a:picLocks noChangeAspect="1"/>
          </p:cNvPicPr>
          <p:nvPr userDrawn="1"/>
        </p:nvPicPr>
        <p:blipFill>
          <a:blip r:embed="rId2" cstate="print">
            <a:extLst>
              <a:ext uri="{28A0092B-C50C-407E-A947-70E740481C1C}">
                <a14:useLocalDpi xmlns:a14="http://schemas.microsoft.com/office/drawing/2010/main" xmlns="" val="0"/>
              </a:ext>
            </a:extLst>
          </a:blip>
          <a:srcRect b="25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XSP_reversed_MD.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235825" y="2286000"/>
            <a:ext cx="15081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3"/>
          <p:cNvSpPr>
            <a:spLocks noGrp="1"/>
          </p:cNvSpPr>
          <p:nvPr>
            <p:ph type="body" sz="quarter" idx="12"/>
          </p:nvPr>
        </p:nvSpPr>
        <p:spPr>
          <a:xfrm>
            <a:off x="457200" y="2286000"/>
            <a:ext cx="6549775" cy="838200"/>
          </a:xfrm>
          <a:prstGeom prst="rect">
            <a:avLst/>
          </a:prstGeom>
        </p:spPr>
        <p:txBody>
          <a:bodyPr/>
          <a:lstStyle>
            <a:lvl1pPr marL="0" indent="0">
              <a:buNone/>
              <a:defRPr kumimoji="0" lang="en-US" sz="4500" b="0" i="1" u="none" strike="noStrike" kern="1200" cap="none" spc="0" normalizeH="0" baseline="0" noProof="0" smtClean="0">
                <a:ln>
                  <a:noFill/>
                </a:ln>
                <a:solidFill>
                  <a:schemeClr val="bg1"/>
                </a:solidFill>
                <a:effectLst/>
                <a:uLnTx/>
                <a:uFillTx/>
                <a:ea typeface="ＭＳ Ｐゴシック" pitchFamily="1" charset="-128"/>
                <a:cs typeface="Calibri"/>
              </a:defRPr>
            </a:lvl1pPr>
          </a:lstStyle>
          <a:p>
            <a:pPr lvl="0"/>
            <a:r>
              <a:rPr lang="en-US" noProof="0" smtClean="0"/>
              <a:t>Click to edit Master text styles</a:t>
            </a:r>
          </a:p>
        </p:txBody>
      </p:sp>
    </p:spTree>
    <p:extLst>
      <p:ext uri="{BB962C8B-B14F-4D97-AF65-F5344CB8AC3E}">
        <p14:creationId xmlns:p14="http://schemas.microsoft.com/office/powerpoint/2010/main" xmlns="" val="261849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5" descr="XSP_Blacktexture.jpg"/>
          <p:cNvPicPr>
            <a:picLocks noChangeAspect="1"/>
          </p:cNvPicPr>
          <p:nvPr userDrawn="1"/>
        </p:nvPicPr>
        <p:blipFill>
          <a:blip r:embed="rId2" cstate="print">
            <a:extLst>
              <a:ext uri="{28A0092B-C50C-407E-A947-70E740481C1C}">
                <a14:useLocalDpi xmlns:a14="http://schemas.microsoft.com/office/drawing/2010/main" xmlns="" val="0"/>
              </a:ext>
            </a:extLst>
          </a:blip>
          <a:srcRect b="25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014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5" descr="PPT_MasterSlide-0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XSP_reversed_MD.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235825" y="2286000"/>
            <a:ext cx="15081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Placeholder 20"/>
          <p:cNvSpPr>
            <a:spLocks noGrp="1"/>
          </p:cNvSpPr>
          <p:nvPr>
            <p:ph type="body" sz="quarter" idx="11"/>
          </p:nvPr>
        </p:nvSpPr>
        <p:spPr>
          <a:xfrm>
            <a:off x="457200" y="3886200"/>
            <a:ext cx="6553200" cy="685800"/>
          </a:xfrm>
          <a:prstGeom prst="rect">
            <a:avLst/>
          </a:prstGeom>
        </p:spPr>
        <p:txBody>
          <a:bodyPr/>
          <a:lstStyle>
            <a:lvl1pPr>
              <a:buNone/>
              <a:defRPr kumimoji="0" lang="en-US" sz="1800" b="0" i="0" u="none" strike="noStrike" kern="1200" cap="none" spc="0" normalizeH="0" baseline="0" noProof="0" smtClean="0">
                <a:ln>
                  <a:noFill/>
                </a:ln>
                <a:solidFill>
                  <a:srgbClr val="005195"/>
                </a:solidFill>
                <a:effectLst/>
                <a:uLnTx/>
                <a:uFillTx/>
                <a:ea typeface="ＭＳ Ｐゴシック" pitchFamily="1" charset="-128"/>
                <a:cs typeface="Calibri"/>
              </a:defRPr>
            </a:lvl1pPr>
          </a:lstStyle>
          <a:p>
            <a:pPr lvl="0"/>
            <a:r>
              <a:rPr lang="en-US" noProof="0" smtClean="0"/>
              <a:t>Click to edit Master text styles</a:t>
            </a:r>
          </a:p>
        </p:txBody>
      </p:sp>
      <p:sp>
        <p:nvSpPr>
          <p:cNvPr id="24" name="Text Placeholder 23"/>
          <p:cNvSpPr>
            <a:spLocks noGrp="1"/>
          </p:cNvSpPr>
          <p:nvPr>
            <p:ph type="body" sz="quarter" idx="12"/>
          </p:nvPr>
        </p:nvSpPr>
        <p:spPr>
          <a:xfrm>
            <a:off x="457200" y="2286000"/>
            <a:ext cx="6549775" cy="838200"/>
          </a:xfrm>
          <a:prstGeom prst="rect">
            <a:avLst/>
          </a:prstGeom>
        </p:spPr>
        <p:txBody>
          <a:bodyPr/>
          <a:lstStyle>
            <a:lvl1pPr marL="0" indent="0">
              <a:buNone/>
              <a:defRPr kumimoji="0" lang="en-US" sz="4500" b="0" i="0" u="none" strike="noStrike" kern="1200" cap="none" spc="0" normalizeH="0" baseline="0" noProof="0" smtClean="0">
                <a:ln>
                  <a:noFill/>
                </a:ln>
                <a:solidFill>
                  <a:schemeClr val="bg1"/>
                </a:solidFill>
                <a:effectLst/>
                <a:uLnTx/>
                <a:uFillTx/>
                <a:ea typeface="ＭＳ Ｐゴシック" pitchFamily="1" charset="-128"/>
                <a:cs typeface="Calibri"/>
              </a:defRPr>
            </a:lvl1pPr>
          </a:lstStyle>
          <a:p>
            <a:pPr lvl="0"/>
            <a:r>
              <a:rPr lang="en-US" noProof="0" smtClean="0"/>
              <a:t>Click to edit Master text styles</a:t>
            </a:r>
          </a:p>
        </p:txBody>
      </p:sp>
      <p:sp>
        <p:nvSpPr>
          <p:cNvPr id="26" name="Text Placeholder 25"/>
          <p:cNvSpPr>
            <a:spLocks noGrp="1"/>
          </p:cNvSpPr>
          <p:nvPr>
            <p:ph type="body" sz="quarter" idx="13"/>
          </p:nvPr>
        </p:nvSpPr>
        <p:spPr>
          <a:xfrm>
            <a:off x="457200" y="3124200"/>
            <a:ext cx="6553200" cy="762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lang="en-US" sz="3200" b="0" i="1" u="none" strike="noStrike" kern="1200" cap="none" spc="0" normalizeH="0" baseline="0" noProof="0" smtClean="0">
                <a:ln>
                  <a:noFill/>
                </a:ln>
                <a:solidFill>
                  <a:srgbClr val="616265"/>
                </a:solidFill>
                <a:effectLst/>
                <a:uLnTx/>
                <a:uFillTx/>
                <a:ea typeface="ＭＳ Ｐゴシック" pitchFamily="1" charset="-128"/>
                <a:cs typeface="Calibri"/>
              </a:defRPr>
            </a:lvl1pPr>
          </a:lstStyle>
          <a:p>
            <a:pPr lvl="0"/>
            <a:r>
              <a:rPr lang="en-US" noProof="0" smtClean="0"/>
              <a:t>Click to edit Master text styles</a:t>
            </a:r>
          </a:p>
        </p:txBody>
      </p:sp>
    </p:spTree>
    <p:extLst>
      <p:ext uri="{BB962C8B-B14F-4D97-AF65-F5344CB8AC3E}">
        <p14:creationId xmlns:p14="http://schemas.microsoft.com/office/powerpoint/2010/main" xmlns="" val="413637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rot="16200000" flipV="1">
            <a:off x="-213519" y="853282"/>
            <a:ext cx="1189037" cy="0"/>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7543800" cy="4525963"/>
          </a:xfrm>
          <a:prstGeom prst="rect">
            <a:avLst/>
          </a:prstGeom>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940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rot="16200000" flipV="1">
            <a:off x="-213519" y="853282"/>
            <a:ext cx="1189037" cy="0"/>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
        <p:nvSpPr>
          <p:cNvPr id="4" name="Content Placeholder 3"/>
          <p:cNvSpPr>
            <a:spLocks noGrp="1"/>
          </p:cNvSpPr>
          <p:nvPr>
            <p:ph sz="half" idx="2"/>
          </p:nvPr>
        </p:nvSpPr>
        <p:spPr>
          <a:xfrm>
            <a:off x="4343400" y="16002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57200" y="16002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4211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657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343400" y="1535113"/>
            <a:ext cx="365903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2174875"/>
            <a:ext cx="365903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4031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543800" cy="1143000"/>
          </a:xfrm>
          <a:prstGeom prst="rect">
            <a:avLst/>
          </a:prstGeom>
        </p:spPr>
        <p:txBody>
          <a:bodyPr anchor="ctr" anchorCtr="0"/>
          <a:lstStyle>
            <a:lvl1pPr algn="l">
              <a:defRPr sz="3500"/>
            </a:lvl1pPr>
          </a:lstStyle>
          <a:p>
            <a:r>
              <a:rPr lang="en-US" dirty="0" smtClean="0"/>
              <a:t>Presentation Page, Calibri 35 pts</a:t>
            </a:r>
            <a:endParaRPr lang="en-US" dirty="0"/>
          </a:p>
        </p:txBody>
      </p:sp>
      <p:sp>
        <p:nvSpPr>
          <p:cNvPr id="3" name="Content Placeholder 2"/>
          <p:cNvSpPr>
            <a:spLocks noGrp="1"/>
          </p:cNvSpPr>
          <p:nvPr>
            <p:ph idx="1"/>
          </p:nvPr>
        </p:nvSpPr>
        <p:spPr>
          <a:xfrm>
            <a:off x="457200" y="1600200"/>
            <a:ext cx="7543800" cy="4525963"/>
          </a:xfrm>
          <a:prstGeom prst="rect">
            <a:avLst/>
          </a:prstGeom>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rot="16200000" flipV="1">
            <a:off x="-213518" y="853280"/>
            <a:ext cx="1189038" cy="1"/>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Tree>
    <p:extLst>
      <p:ext uri="{BB962C8B-B14F-4D97-AF65-F5344CB8AC3E}">
        <p14:creationId xmlns:p14="http://schemas.microsoft.com/office/powerpoint/2010/main" xmlns="" val="2899392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mtClean="0">
              <a:solidFill>
                <a:srgbClr val="FFFFFF"/>
              </a:solidFill>
              <a:cs typeface="Arial" charset="0"/>
            </a:endParaRPr>
          </a:p>
        </p:txBody>
      </p:sp>
    </p:spTree>
    <p:extLst>
      <p:ext uri="{BB962C8B-B14F-4D97-AF65-F5344CB8AC3E}">
        <p14:creationId xmlns:p14="http://schemas.microsoft.com/office/powerpoint/2010/main" xmlns="" val="345225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5" descr="XSP_Blacktexture.jpg"/>
          <p:cNvPicPr>
            <a:picLocks noChangeAspect="1"/>
          </p:cNvPicPr>
          <p:nvPr userDrawn="1"/>
        </p:nvPicPr>
        <p:blipFill>
          <a:blip r:embed="rId2" cstate="print">
            <a:extLst>
              <a:ext uri="{28A0092B-C50C-407E-A947-70E740481C1C}">
                <a14:useLocalDpi xmlns:a14="http://schemas.microsoft.com/office/drawing/2010/main" xmlns="" val="0"/>
              </a:ext>
            </a:extLst>
          </a:blip>
          <a:srcRect b="25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XSP_reversed_MD.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235825" y="2286000"/>
            <a:ext cx="15081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3"/>
          <p:cNvSpPr>
            <a:spLocks noGrp="1"/>
          </p:cNvSpPr>
          <p:nvPr>
            <p:ph type="body" sz="quarter" idx="12"/>
          </p:nvPr>
        </p:nvSpPr>
        <p:spPr>
          <a:xfrm>
            <a:off x="457200" y="2286000"/>
            <a:ext cx="6549775" cy="838200"/>
          </a:xfrm>
          <a:prstGeom prst="rect">
            <a:avLst/>
          </a:prstGeom>
        </p:spPr>
        <p:txBody>
          <a:bodyPr/>
          <a:lstStyle>
            <a:lvl1pPr marL="0" indent="0">
              <a:buNone/>
              <a:defRPr kumimoji="0" lang="en-US" sz="4500" b="0" i="1" u="none" strike="noStrike" kern="1200" cap="none" spc="0" normalizeH="0" baseline="0" noProof="0" smtClean="0">
                <a:ln>
                  <a:noFill/>
                </a:ln>
                <a:solidFill>
                  <a:schemeClr val="bg1"/>
                </a:solidFill>
                <a:effectLst/>
                <a:uLnTx/>
                <a:uFillTx/>
                <a:ea typeface="ＭＳ Ｐゴシック" pitchFamily="1" charset="-128"/>
                <a:cs typeface="Calibri"/>
              </a:defRPr>
            </a:lvl1pPr>
          </a:lstStyle>
          <a:p>
            <a:pPr lvl="0"/>
            <a:r>
              <a:rPr lang="en-US" noProof="0" smtClean="0"/>
              <a:t>Click to edit Master text styles</a:t>
            </a:r>
          </a:p>
        </p:txBody>
      </p:sp>
    </p:spTree>
    <p:extLst>
      <p:ext uri="{BB962C8B-B14F-4D97-AF65-F5344CB8AC3E}">
        <p14:creationId xmlns:p14="http://schemas.microsoft.com/office/powerpoint/2010/main" xmlns="" val="260359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5" descr="XSP_Blacktexture.jpg"/>
          <p:cNvPicPr>
            <a:picLocks noChangeAspect="1"/>
          </p:cNvPicPr>
          <p:nvPr userDrawn="1"/>
        </p:nvPicPr>
        <p:blipFill>
          <a:blip r:embed="rId2" cstate="print">
            <a:extLst>
              <a:ext uri="{28A0092B-C50C-407E-A947-70E740481C1C}">
                <a14:useLocalDpi xmlns:a14="http://schemas.microsoft.com/office/drawing/2010/main" xmlns="" val="0"/>
              </a:ext>
            </a:extLst>
          </a:blip>
          <a:srcRect b="25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451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
        <p:nvSpPr>
          <p:cNvPr id="4" name="Content Placeholder 3"/>
          <p:cNvSpPr>
            <a:spLocks noGrp="1"/>
          </p:cNvSpPr>
          <p:nvPr>
            <p:ph sz="half" idx="2"/>
          </p:nvPr>
        </p:nvSpPr>
        <p:spPr>
          <a:xfrm>
            <a:off x="4343400" y="16002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rot="16200000" flipV="1">
            <a:off x="-213518" y="853280"/>
            <a:ext cx="1189038" cy="1"/>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3"/>
          </p:nvPr>
        </p:nvSpPr>
        <p:spPr>
          <a:xfrm>
            <a:off x="457200" y="16002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657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343400" y="1535113"/>
            <a:ext cx="365903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2174875"/>
            <a:ext cx="365903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XSP_Blacktexture.jpg"/>
          <p:cNvPicPr>
            <a:picLocks noChangeAspect="1"/>
          </p:cNvPicPr>
          <p:nvPr userDrawn="1"/>
        </p:nvPicPr>
        <p:blipFill>
          <a:blip r:embed="rId2" cstate="print"/>
          <a:srcRect b="25824"/>
          <a:stretch>
            <a:fillRect/>
          </a:stretch>
        </p:blipFill>
        <p:spPr>
          <a:xfrm>
            <a:off x="0" y="0"/>
            <a:ext cx="9144000" cy="6858000"/>
          </a:xfrm>
          <a:prstGeom prst="rect">
            <a:avLst/>
          </a:prstGeom>
        </p:spPr>
      </p:pic>
      <p:pic>
        <p:nvPicPr>
          <p:cNvPr id="5" name="Picture 4" descr="XSP_reversed_MD.png"/>
          <p:cNvPicPr>
            <a:picLocks noChangeAspect="1"/>
          </p:cNvPicPr>
          <p:nvPr userDrawn="1"/>
        </p:nvPicPr>
        <p:blipFill>
          <a:blip r:embed="rId3" cstate="print"/>
          <a:stretch>
            <a:fillRect/>
          </a:stretch>
        </p:blipFill>
        <p:spPr>
          <a:xfrm>
            <a:off x="7235974" y="2286000"/>
            <a:ext cx="1508481" cy="914400"/>
          </a:xfrm>
          <a:prstGeom prst="rect">
            <a:avLst/>
          </a:prstGeom>
        </p:spPr>
      </p:pic>
      <p:sp>
        <p:nvSpPr>
          <p:cNvPr id="7" name="Text Placeholder 23"/>
          <p:cNvSpPr>
            <a:spLocks noGrp="1"/>
          </p:cNvSpPr>
          <p:nvPr>
            <p:ph type="body" sz="quarter" idx="12" hasCustomPrompt="1"/>
          </p:nvPr>
        </p:nvSpPr>
        <p:spPr>
          <a:xfrm>
            <a:off x="457200" y="2286000"/>
            <a:ext cx="6549775" cy="838200"/>
          </a:xfrm>
          <a:prstGeom prst="rect">
            <a:avLst/>
          </a:prstGeom>
        </p:spPr>
        <p:txBody>
          <a:bodyPr/>
          <a:lstStyle>
            <a:lvl1pPr marL="0" indent="0">
              <a:buNone/>
              <a:defRPr kumimoji="0" lang="en-US" sz="4500" b="0" i="1" u="none" strike="noStrike" kern="1200" cap="none" spc="0" normalizeH="0" baseline="0" noProof="0" smtClean="0">
                <a:ln>
                  <a:noFill/>
                </a:ln>
                <a:solidFill>
                  <a:schemeClr val="bg1"/>
                </a:solidFill>
                <a:effectLst/>
                <a:uLnTx/>
                <a:uFillTx/>
                <a:ea typeface="ＭＳ Ｐゴシック" pitchFamily="1" charset="-128"/>
                <a:cs typeface="Calibri"/>
              </a:defRPr>
            </a:lvl1pPr>
          </a:lstStyle>
          <a:p>
            <a:pPr lvl="0"/>
            <a:r>
              <a:rPr kumimoji="0" lang="en-US" sz="4500" b="0" i="0" u="none" strike="noStrike" kern="1200" cap="none" spc="0" normalizeH="0" baseline="0" noProof="0" dirty="0" smtClean="0">
                <a:ln>
                  <a:noFill/>
                </a:ln>
                <a:solidFill>
                  <a:schemeClr val="bg1"/>
                </a:solidFill>
                <a:effectLst/>
                <a:uLnTx/>
                <a:uFillTx/>
                <a:latin typeface="+mj-lt"/>
                <a:ea typeface="ＭＳ Ｐゴシック" pitchFamily="1" charset="-128"/>
                <a:cs typeface="Calibri"/>
              </a:rPr>
              <a:t>Subtitle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5" descr="PPT_MasterSlide-0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XSP_reversed_MD.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235825" y="2286000"/>
            <a:ext cx="150812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Placeholder 20"/>
          <p:cNvSpPr>
            <a:spLocks noGrp="1"/>
          </p:cNvSpPr>
          <p:nvPr>
            <p:ph type="body" sz="quarter" idx="11"/>
          </p:nvPr>
        </p:nvSpPr>
        <p:spPr>
          <a:xfrm>
            <a:off x="457200" y="3886200"/>
            <a:ext cx="6553200" cy="685800"/>
          </a:xfrm>
          <a:prstGeom prst="rect">
            <a:avLst/>
          </a:prstGeom>
        </p:spPr>
        <p:txBody>
          <a:bodyPr/>
          <a:lstStyle>
            <a:lvl1pPr>
              <a:buNone/>
              <a:defRPr kumimoji="0" lang="en-US" sz="1800" b="0" i="0" u="none" strike="noStrike" kern="1200" cap="none" spc="0" normalizeH="0" baseline="0" noProof="0" smtClean="0">
                <a:ln>
                  <a:noFill/>
                </a:ln>
                <a:solidFill>
                  <a:srgbClr val="005195"/>
                </a:solidFill>
                <a:effectLst/>
                <a:uLnTx/>
                <a:uFillTx/>
                <a:ea typeface="ＭＳ Ｐゴシック" pitchFamily="1" charset="-128"/>
                <a:cs typeface="Calibri"/>
              </a:defRPr>
            </a:lvl1pPr>
          </a:lstStyle>
          <a:p>
            <a:pPr lvl="0"/>
            <a:r>
              <a:rPr lang="en-US" noProof="0" smtClean="0"/>
              <a:t>Click to edit Master text styles</a:t>
            </a:r>
          </a:p>
        </p:txBody>
      </p:sp>
      <p:sp>
        <p:nvSpPr>
          <p:cNvPr id="24" name="Text Placeholder 23"/>
          <p:cNvSpPr>
            <a:spLocks noGrp="1"/>
          </p:cNvSpPr>
          <p:nvPr>
            <p:ph type="body" sz="quarter" idx="12"/>
          </p:nvPr>
        </p:nvSpPr>
        <p:spPr>
          <a:xfrm>
            <a:off x="457200" y="2286000"/>
            <a:ext cx="6549775" cy="838200"/>
          </a:xfrm>
          <a:prstGeom prst="rect">
            <a:avLst/>
          </a:prstGeom>
        </p:spPr>
        <p:txBody>
          <a:bodyPr/>
          <a:lstStyle>
            <a:lvl1pPr marL="0" indent="0">
              <a:buNone/>
              <a:defRPr kumimoji="0" lang="en-US" sz="4500" b="0" i="0" u="none" strike="noStrike" kern="1200" cap="none" spc="0" normalizeH="0" baseline="0" noProof="0" smtClean="0">
                <a:ln>
                  <a:noFill/>
                </a:ln>
                <a:solidFill>
                  <a:schemeClr val="bg1"/>
                </a:solidFill>
                <a:effectLst/>
                <a:uLnTx/>
                <a:uFillTx/>
                <a:ea typeface="ＭＳ Ｐゴシック" pitchFamily="1" charset="-128"/>
                <a:cs typeface="Calibri"/>
              </a:defRPr>
            </a:lvl1pPr>
          </a:lstStyle>
          <a:p>
            <a:pPr lvl="0"/>
            <a:r>
              <a:rPr lang="en-US" noProof="0" smtClean="0"/>
              <a:t>Click to edit Master text styles</a:t>
            </a:r>
          </a:p>
        </p:txBody>
      </p:sp>
      <p:sp>
        <p:nvSpPr>
          <p:cNvPr id="26" name="Text Placeholder 25"/>
          <p:cNvSpPr>
            <a:spLocks noGrp="1"/>
          </p:cNvSpPr>
          <p:nvPr>
            <p:ph type="body" sz="quarter" idx="13"/>
          </p:nvPr>
        </p:nvSpPr>
        <p:spPr>
          <a:xfrm>
            <a:off x="457200" y="3124200"/>
            <a:ext cx="6553200" cy="762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lang="en-US" sz="3200" b="0" i="1" u="none" strike="noStrike" kern="1200" cap="none" spc="0" normalizeH="0" baseline="0" noProof="0" smtClean="0">
                <a:ln>
                  <a:noFill/>
                </a:ln>
                <a:solidFill>
                  <a:srgbClr val="616265"/>
                </a:solidFill>
                <a:effectLst/>
                <a:uLnTx/>
                <a:uFillTx/>
                <a:ea typeface="ＭＳ Ｐゴシック" pitchFamily="1" charset="-128"/>
                <a:cs typeface="Calibri"/>
              </a:defRPr>
            </a:lvl1pPr>
          </a:lstStyle>
          <a:p>
            <a:pPr lvl="0"/>
            <a:r>
              <a:rPr lang="en-US" noProof="0" smtClean="0"/>
              <a:t>Click to edit Master text styles</a:t>
            </a:r>
          </a:p>
        </p:txBody>
      </p:sp>
    </p:spTree>
    <p:extLst>
      <p:ext uri="{BB962C8B-B14F-4D97-AF65-F5344CB8AC3E}">
        <p14:creationId xmlns:p14="http://schemas.microsoft.com/office/powerpoint/2010/main" xmlns="" val="404867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rot="16200000" flipV="1">
            <a:off x="-213519" y="853282"/>
            <a:ext cx="1189037" cy="0"/>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7543800" cy="1143000"/>
          </a:xfrm>
          <a:prstGeom prst="rect">
            <a:avLst/>
          </a:prstGeom>
        </p:spPr>
        <p:txBody>
          <a:bodyPr anchor="ctr" anchorCtr="0"/>
          <a:lstStyle>
            <a:lvl1pPr algn="l">
              <a:defRPr sz="3500"/>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7543800" cy="4525963"/>
          </a:xfrm>
          <a:prstGeom prst="rect">
            <a:avLst/>
          </a:prstGeom>
        </p:spPr>
        <p:txBody>
          <a:bodyPr/>
          <a:lstStyle>
            <a:lvl1pPr>
              <a:defRPr sz="3200"/>
            </a:lvl1pPr>
            <a:lvl2pPr>
              <a:defRPr sz="2800"/>
            </a:lvl2pPr>
            <a:lvl3pPr>
              <a:defRPr sz="2400"/>
            </a:lvl3pPr>
            <a:lvl4pPr>
              <a:defRPr sz="20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3986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png"/><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XSP_bar.jpg"/>
          <p:cNvPicPr>
            <a:picLocks noChangeAspect="1"/>
          </p:cNvPicPr>
          <p:nvPr userDrawn="1"/>
        </p:nvPicPr>
        <p:blipFill>
          <a:blip r:embed="rId9" cstate="print"/>
          <a:stretch>
            <a:fillRect/>
          </a:stretch>
        </p:blipFill>
        <p:spPr>
          <a:xfrm>
            <a:off x="8168640" y="0"/>
            <a:ext cx="975360" cy="6858000"/>
          </a:xfrm>
          <a:prstGeom prst="rect">
            <a:avLst/>
          </a:prstGeom>
        </p:spPr>
      </p:pic>
      <p:cxnSp>
        <p:nvCxnSpPr>
          <p:cNvPr id="9" name="Straight Connector 8"/>
          <p:cNvCxnSpPr/>
          <p:nvPr userDrawn="1"/>
        </p:nvCxnSpPr>
        <p:spPr>
          <a:xfrm>
            <a:off x="457200" y="6323012"/>
            <a:ext cx="8382000" cy="1588"/>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305800" y="6389132"/>
            <a:ext cx="533400" cy="276999"/>
          </a:xfrm>
          <a:prstGeom prst="rect">
            <a:avLst/>
          </a:prstGeom>
          <a:noFill/>
        </p:spPr>
        <p:txBody>
          <a:bodyPr wrap="square" rtlCol="0">
            <a:spAutoFit/>
          </a:bodyPr>
          <a:lstStyle/>
          <a:p>
            <a:pPr algn="ctr"/>
            <a:fld id="{2E1598AC-EFEA-C84E-BAE3-AEEF11142270}" type="slidenum">
              <a:rPr lang="en-US" sz="1200" smtClean="0">
                <a:solidFill>
                  <a:schemeClr val="bg1"/>
                </a:solidFill>
              </a:rPr>
              <a:pPr algn="ctr"/>
              <a:t>‹#›</a:t>
            </a:fld>
            <a:endParaRPr lang="en-US" sz="1200" dirty="0">
              <a:solidFill>
                <a:schemeClr val="bg1"/>
              </a:solidFill>
            </a:endParaRPr>
          </a:p>
        </p:txBody>
      </p:sp>
      <p:pic>
        <p:nvPicPr>
          <p:cNvPr id="11" name="Picture 10" descr="XSP_reversed_MD.png"/>
          <p:cNvPicPr>
            <a:picLocks noChangeAspect="1"/>
          </p:cNvPicPr>
          <p:nvPr userDrawn="1"/>
        </p:nvPicPr>
        <p:blipFill>
          <a:blip r:embed="rId10" cstate="print"/>
          <a:stretch>
            <a:fillRect/>
          </a:stretch>
        </p:blipFill>
        <p:spPr>
          <a:xfrm>
            <a:off x="8279201" y="3200401"/>
            <a:ext cx="754239" cy="4571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1"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XSP_bar.jpg"/>
          <p:cNvPicPr>
            <a:picLocks noChangeAspect="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8169275" y="0"/>
            <a:ext cx="974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457200" y="6323013"/>
            <a:ext cx="8382000" cy="1587"/>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305800" y="6389688"/>
            <a:ext cx="533400" cy="27622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fld id="{5741F5A0-8B83-42DF-A318-698C4F400A99}" type="slidenum">
              <a:rPr lang="en-US" sz="1200" smtClean="0">
                <a:solidFill>
                  <a:prstClr val="white"/>
                </a:solidFill>
              </a:rPr>
              <a:pPr algn="ctr" eaLnBrk="1" fontAlgn="base" hangingPunct="1">
                <a:spcBef>
                  <a:spcPct val="0"/>
                </a:spcBef>
                <a:spcAft>
                  <a:spcPct val="0"/>
                </a:spcAft>
              </a:pPr>
              <a:t>‹#›</a:t>
            </a:fld>
            <a:endParaRPr lang="en-US" sz="1200" smtClean="0">
              <a:solidFill>
                <a:prstClr val="white"/>
              </a:solidFill>
            </a:endParaRPr>
          </a:p>
        </p:txBody>
      </p:sp>
      <p:pic>
        <p:nvPicPr>
          <p:cNvPr id="1029" name="Picture 10" descr="XSP_reversed_MD.png"/>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8278813" y="3200400"/>
            <a:ext cx="754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15876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XSP_bar.jpg"/>
          <p:cNvPicPr>
            <a:picLocks noChangeAspect="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8169275" y="0"/>
            <a:ext cx="974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457200" y="6323013"/>
            <a:ext cx="8382000" cy="1587"/>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305800" y="6389688"/>
            <a:ext cx="533400" cy="27622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fld id="{5741F5A0-8B83-42DF-A318-698C4F400A99}" type="slidenum">
              <a:rPr lang="en-US" sz="1200" smtClean="0">
                <a:solidFill>
                  <a:prstClr val="white"/>
                </a:solidFill>
              </a:rPr>
              <a:pPr algn="ctr" eaLnBrk="1" fontAlgn="base" hangingPunct="1">
                <a:spcBef>
                  <a:spcPct val="0"/>
                </a:spcBef>
                <a:spcAft>
                  <a:spcPct val="0"/>
                </a:spcAft>
              </a:pPr>
              <a:t>‹#›</a:t>
            </a:fld>
            <a:endParaRPr lang="en-US" sz="1200" smtClean="0">
              <a:solidFill>
                <a:prstClr val="white"/>
              </a:solidFill>
            </a:endParaRPr>
          </a:p>
        </p:txBody>
      </p:sp>
      <p:pic>
        <p:nvPicPr>
          <p:cNvPr id="1029" name="Picture 10" descr="XSP_reversed_MD.png"/>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8278813" y="3200400"/>
            <a:ext cx="754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04057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jpeg"/><Relationship Id="rId18" Type="http://schemas.openxmlformats.org/officeDocument/2006/relationships/image" Target="../media/image46.png"/><Relationship Id="rId26" Type="http://schemas.openxmlformats.org/officeDocument/2006/relationships/image" Target="../media/image50.png"/><Relationship Id="rId3" Type="http://schemas.openxmlformats.org/officeDocument/2006/relationships/image" Target="../media/image33.png"/><Relationship Id="rId21" Type="http://schemas.openxmlformats.org/officeDocument/2006/relationships/image" Target="../media/image18.png"/><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12.png"/><Relationship Id="rId2" Type="http://schemas.openxmlformats.org/officeDocument/2006/relationships/image" Target="../media/image32.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2.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28.png"/><Relationship Id="rId24" Type="http://schemas.openxmlformats.org/officeDocument/2006/relationships/image" Target="../media/image8.png"/><Relationship Id="rId32" Type="http://schemas.openxmlformats.org/officeDocument/2006/relationships/image" Target="../media/image54.png"/><Relationship Id="rId5" Type="http://schemas.openxmlformats.org/officeDocument/2006/relationships/image" Target="../media/image34.png"/><Relationship Id="rId15" Type="http://schemas.openxmlformats.org/officeDocument/2006/relationships/image" Target="../media/image43.png"/><Relationship Id="rId23" Type="http://schemas.openxmlformats.org/officeDocument/2006/relationships/image" Target="../media/image30.png"/><Relationship Id="rId28" Type="http://schemas.openxmlformats.org/officeDocument/2006/relationships/image" Target="../media/image51.png"/><Relationship Id="rId10" Type="http://schemas.openxmlformats.org/officeDocument/2006/relationships/image" Target="../media/image39.png"/><Relationship Id="rId19" Type="http://schemas.openxmlformats.org/officeDocument/2006/relationships/image" Target="../media/image47.png"/><Relationship Id="rId31"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38.png"/><Relationship Id="rId14" Type="http://schemas.openxmlformats.org/officeDocument/2006/relationships/image" Target="../media/image42.emf"/><Relationship Id="rId22" Type="http://schemas.openxmlformats.org/officeDocument/2006/relationships/image" Target="../media/image49.png"/><Relationship Id="rId27" Type="http://schemas.openxmlformats.org/officeDocument/2006/relationships/image" Target="../media/image14.wmf"/><Relationship Id="rId30"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4800600"/>
            <a:ext cx="6553200" cy="685800"/>
          </a:xfrm>
        </p:spPr>
        <p:txBody>
          <a:bodyPr/>
          <a:lstStyle/>
          <a:p>
            <a:r>
              <a:rPr lang="en-US" dirty="0" smtClean="0"/>
              <a:t>5 September 2012</a:t>
            </a:r>
            <a:endParaRPr lang="en-US" dirty="0"/>
          </a:p>
        </p:txBody>
      </p:sp>
      <p:sp>
        <p:nvSpPr>
          <p:cNvPr id="3" name="Text Placeholder 2"/>
          <p:cNvSpPr>
            <a:spLocks noGrp="1"/>
          </p:cNvSpPr>
          <p:nvPr>
            <p:ph type="body" sz="quarter" idx="12"/>
          </p:nvPr>
        </p:nvSpPr>
        <p:spPr>
          <a:xfrm>
            <a:off x="457200" y="1752600"/>
            <a:ext cx="6549775" cy="1295400"/>
          </a:xfrm>
        </p:spPr>
        <p:txBody>
          <a:bodyPr/>
          <a:lstStyle/>
          <a:p>
            <a:r>
              <a:rPr lang="en-GB" dirty="0"/>
              <a:t>Innovation &amp; Technological Developments within Corporate </a:t>
            </a:r>
            <a:r>
              <a:rPr lang="en-GB" dirty="0" smtClean="0"/>
              <a:t>Actions</a:t>
            </a:r>
            <a:r>
              <a:rPr lang="en-US" dirty="0"/>
              <a:t/>
            </a:r>
            <a:br>
              <a:rPr lang="en-US" dirty="0"/>
            </a:br>
            <a:endParaRPr lang="en-US" dirty="0"/>
          </a:p>
        </p:txBody>
      </p:sp>
      <p:sp>
        <p:nvSpPr>
          <p:cNvPr id="5" name="Text Placeholder 4"/>
          <p:cNvSpPr>
            <a:spLocks noGrp="1"/>
          </p:cNvSpPr>
          <p:nvPr>
            <p:ph type="body" sz="quarter" idx="13"/>
          </p:nvPr>
        </p:nvSpPr>
        <p:spPr>
          <a:xfrm>
            <a:off x="457200" y="3962400"/>
            <a:ext cx="6553200" cy="762000"/>
          </a:xfrm>
        </p:spPr>
        <p:txBody>
          <a:bodyPr>
            <a:normAutofit fontScale="85000" lnSpcReduction="20000"/>
          </a:bodyPr>
          <a:lstStyle/>
          <a:p>
            <a:pPr marL="0" indent="0"/>
            <a:r>
              <a:rPr lang="en-US" sz="2000" dirty="0" smtClean="0"/>
              <a:t>Presented </a:t>
            </a:r>
            <a:r>
              <a:rPr lang="en-US" sz="2000" dirty="0" smtClean="0"/>
              <a:t>by:</a:t>
            </a:r>
          </a:p>
          <a:p>
            <a:pPr marL="0" indent="0"/>
            <a:r>
              <a:rPr lang="en-US" sz="3500" dirty="0" smtClean="0"/>
              <a:t>Harry Rana, </a:t>
            </a:r>
            <a:r>
              <a:rPr lang="en-US" sz="3500" dirty="0" smtClean="0"/>
              <a:t>Senior Business Analyst </a:t>
            </a:r>
            <a:endParaRPr lang="en-US" sz="3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Avoiding Stagnation and Gaining Scalability</a:t>
            </a:r>
            <a:endParaRPr lang="en-GB" dirty="0"/>
          </a:p>
        </p:txBody>
      </p:sp>
      <p:sp>
        <p:nvSpPr>
          <p:cNvPr id="3" name="Content Placeholder 2"/>
          <p:cNvSpPr>
            <a:spLocks noGrp="1"/>
          </p:cNvSpPr>
          <p:nvPr>
            <p:ph idx="1"/>
          </p:nvPr>
        </p:nvSpPr>
        <p:spPr/>
        <p:txBody>
          <a:bodyPr>
            <a:normAutofit/>
          </a:bodyPr>
          <a:lstStyle/>
          <a:p>
            <a:r>
              <a:rPr lang="en-AU" sz="2800" dirty="0" smtClean="0"/>
              <a:t>Operational Example:</a:t>
            </a:r>
            <a:endParaRPr lang="en-AU" sz="2400" dirty="0" smtClean="0"/>
          </a:p>
          <a:p>
            <a:pPr lvl="1"/>
            <a:r>
              <a:rPr lang="en-AU" sz="2400" dirty="0" smtClean="0"/>
              <a:t>With XSP, a Global Private Bank Corporate Actions department went from 400 accounts to 400,000 accounts with only one additional </a:t>
            </a:r>
            <a:r>
              <a:rPr lang="en-AU" sz="2400" dirty="0" smtClean="0"/>
              <a:t>FTE</a:t>
            </a:r>
          </a:p>
          <a:p>
            <a:pPr lvl="1"/>
            <a:endParaRPr lang="en-AU" sz="2400" dirty="0" smtClean="0"/>
          </a:p>
          <a:p>
            <a:pPr lvl="1"/>
            <a:r>
              <a:rPr lang="en-AU" sz="2400" dirty="0" smtClean="0"/>
              <a:t>This </a:t>
            </a:r>
            <a:r>
              <a:rPr lang="en-AU" sz="2400" dirty="0" smtClean="0"/>
              <a:t>same bank is working with XSP to further automate the Corporate Action process to gain an additional seven FTEs in year-end savings…all through technology and SWIFT Messaging</a:t>
            </a:r>
            <a:endParaRPr lang="en-US" sz="2400" dirty="0"/>
          </a:p>
          <a:p>
            <a:endParaRPr lang="en-AU" sz="2400" dirty="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endParaRPr lang="en-GB" sz="2400" dirty="0"/>
          </a:p>
        </p:txBody>
      </p:sp>
    </p:spTree>
    <p:extLst>
      <p:ext uri="{BB962C8B-B14F-4D97-AF65-F5344CB8AC3E}">
        <p14:creationId xmlns:p14="http://schemas.microsoft.com/office/powerpoint/2010/main" xmlns="" val="1213720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smtClean="0"/>
              <a:t>Avoiding Stagnation and Gaining Scalability</a:t>
            </a:r>
            <a:endParaRPr lang="en-GB" dirty="0"/>
          </a:p>
        </p:txBody>
      </p:sp>
      <p:sp>
        <p:nvSpPr>
          <p:cNvPr id="3" name="Content Placeholder 2"/>
          <p:cNvSpPr>
            <a:spLocks noGrp="1"/>
          </p:cNvSpPr>
          <p:nvPr>
            <p:ph idx="1"/>
          </p:nvPr>
        </p:nvSpPr>
        <p:spPr/>
        <p:txBody>
          <a:bodyPr>
            <a:normAutofit/>
          </a:bodyPr>
          <a:lstStyle/>
          <a:p>
            <a:r>
              <a:rPr lang="en-AU" sz="2800" dirty="0" smtClean="0"/>
              <a:t>Technology </a:t>
            </a:r>
            <a:r>
              <a:rPr lang="en-AU" sz="2800" dirty="0" smtClean="0"/>
              <a:t>Example:</a:t>
            </a:r>
            <a:endParaRPr lang="en-AU" sz="2000" dirty="0" smtClean="0"/>
          </a:p>
          <a:p>
            <a:pPr lvl="1"/>
            <a:r>
              <a:rPr lang="en-AU" sz="2400" dirty="0" smtClean="0"/>
              <a:t>Operations are under pressure to move away from Excel spreadsheets and printed paper, but are having to wait on tech resources and budgets to free up to meet growing client demand</a:t>
            </a:r>
          </a:p>
          <a:p>
            <a:pPr marL="457200" lvl="1" indent="0">
              <a:buNone/>
            </a:pPr>
            <a:endParaRPr lang="en-AU" sz="2400" dirty="0" smtClean="0"/>
          </a:p>
          <a:p>
            <a:pPr lvl="1"/>
            <a:r>
              <a:rPr lang="en-AU" sz="2400" dirty="0" smtClean="0"/>
              <a:t>No longer tied down by IT costs – Cloud and </a:t>
            </a:r>
            <a:r>
              <a:rPr lang="en-AU" sz="2400" dirty="0" err="1" smtClean="0"/>
              <a:t>SaaS</a:t>
            </a:r>
            <a:r>
              <a:rPr lang="en-AU" sz="2400" dirty="0" smtClean="0"/>
              <a:t> are viable alternatives</a:t>
            </a:r>
          </a:p>
          <a:p>
            <a:pPr marL="457200" lvl="1" indent="0">
              <a:buNone/>
            </a:pPr>
            <a:endParaRPr lang="en-AU" sz="2000" dirty="0"/>
          </a:p>
          <a:p>
            <a:pPr lvl="1"/>
            <a:endParaRPr lang="en-AU" sz="2000" dirty="0"/>
          </a:p>
          <a:p>
            <a:pPr lvl="1"/>
            <a:endParaRPr lang="en-AU" sz="2000" dirty="0" smtClean="0"/>
          </a:p>
          <a:p>
            <a:pPr lvl="1"/>
            <a:endParaRPr lang="en-AU" sz="2000" dirty="0" smtClean="0"/>
          </a:p>
          <a:p>
            <a:pPr lvl="1"/>
            <a:endParaRPr lang="en-AU" sz="2000" dirty="0"/>
          </a:p>
          <a:p>
            <a:pPr marL="457200" lvl="1" indent="0">
              <a:buNone/>
            </a:pPr>
            <a:endParaRPr lang="en-US" sz="2000" dirty="0"/>
          </a:p>
          <a:p>
            <a:pPr marL="457200" lvl="1" indent="0">
              <a:buNone/>
            </a:pPr>
            <a:endParaRPr lang="en-US" sz="2000" dirty="0"/>
          </a:p>
          <a:p>
            <a:endParaRPr lang="en-AU" sz="2400" dirty="0"/>
          </a:p>
          <a:p>
            <a:pPr>
              <a:defRPr/>
            </a:pPr>
            <a:endParaRPr lang="en-US" sz="1800" dirty="0" smtClean="0"/>
          </a:p>
          <a:p>
            <a:pPr>
              <a:defRPr/>
            </a:pPr>
            <a:endParaRPr lang="en-US" sz="1800" dirty="0" smtClean="0"/>
          </a:p>
          <a:p>
            <a:pPr>
              <a:defRPr/>
            </a:pPr>
            <a:endParaRPr lang="en-US" sz="2400" dirty="0" smtClean="0"/>
          </a:p>
          <a:p>
            <a:pPr>
              <a:defRPr/>
            </a:pPr>
            <a:endParaRPr lang="en-US" sz="2400" dirty="0" smtClean="0"/>
          </a:p>
          <a:p>
            <a:endParaRPr lang="en-GB" dirty="0"/>
          </a:p>
        </p:txBody>
      </p:sp>
    </p:spTree>
    <p:extLst>
      <p:ext uri="{BB962C8B-B14F-4D97-AF65-F5344CB8AC3E}">
        <p14:creationId xmlns:p14="http://schemas.microsoft.com/office/powerpoint/2010/main" xmlns="" val="765079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ea typeface="ＭＳ Ｐゴシック" pitchFamily="34" charset="-128"/>
              </a:rPr>
              <a:t>What is the Cloud</a:t>
            </a:r>
          </a:p>
        </p:txBody>
      </p:sp>
      <p:sp>
        <p:nvSpPr>
          <p:cNvPr id="65538" name="Content Placeholder 2"/>
          <p:cNvSpPr>
            <a:spLocks noGrp="1"/>
          </p:cNvSpPr>
          <p:nvPr>
            <p:ph idx="1"/>
          </p:nvPr>
        </p:nvSpPr>
        <p:spPr>
          <a:xfrm>
            <a:off x="3581400" y="1600200"/>
            <a:ext cx="4419600" cy="4267200"/>
          </a:xfrm>
        </p:spPr>
        <p:txBody>
          <a:bodyPr>
            <a:normAutofit fontScale="92500" lnSpcReduction="10000"/>
          </a:bodyPr>
          <a:lstStyle/>
          <a:p>
            <a:pPr marL="44450" indent="0">
              <a:lnSpc>
                <a:spcPct val="90000"/>
              </a:lnSpc>
              <a:buFont typeface="Arial" pitchFamily="34" charset="0"/>
              <a:buNone/>
            </a:pPr>
            <a:r>
              <a:rPr lang="en-US" sz="2600" b="1" dirty="0" smtClean="0">
                <a:ea typeface="ＭＳ Ｐゴシック" pitchFamily="34" charset="-128"/>
              </a:rPr>
              <a:t>The Cloud </a:t>
            </a:r>
            <a:r>
              <a:rPr lang="en-US" sz="2200" dirty="0" smtClean="0">
                <a:ea typeface="ＭＳ Ｐゴシック" pitchFamily="34" charset="-128"/>
              </a:rPr>
              <a:t>is an technology solution that provides computing resources, software and/or services from a remote </a:t>
            </a:r>
            <a:r>
              <a:rPr lang="en-US" sz="2200" dirty="0" smtClean="0">
                <a:ea typeface="ＭＳ Ｐゴシック" pitchFamily="34" charset="-128"/>
              </a:rPr>
              <a:t>location.</a:t>
            </a:r>
            <a:endParaRPr lang="en-US" sz="2200" dirty="0" smtClean="0">
              <a:ea typeface="ＭＳ Ｐゴシック" pitchFamily="34" charset="-128"/>
            </a:endParaRPr>
          </a:p>
          <a:p>
            <a:pPr marL="44450" indent="0">
              <a:lnSpc>
                <a:spcPct val="90000"/>
              </a:lnSpc>
              <a:buFont typeface="Arial" pitchFamily="34" charset="0"/>
              <a:buNone/>
            </a:pPr>
            <a:endParaRPr lang="en-US" sz="2200" dirty="0" smtClean="0">
              <a:ea typeface="ＭＳ Ｐゴシック" pitchFamily="34" charset="-128"/>
            </a:endParaRPr>
          </a:p>
          <a:p>
            <a:pPr marL="44450" indent="0">
              <a:lnSpc>
                <a:spcPct val="90000"/>
              </a:lnSpc>
              <a:buFont typeface="Arial" pitchFamily="34" charset="0"/>
              <a:buNone/>
            </a:pPr>
            <a:r>
              <a:rPr lang="en-US" sz="2600" b="1" dirty="0" smtClean="0">
                <a:ea typeface="ＭＳ Ｐゴシック" pitchFamily="34" charset="-128"/>
              </a:rPr>
              <a:t>The Cloud </a:t>
            </a:r>
            <a:r>
              <a:rPr lang="en-US" sz="2200" dirty="0" smtClean="0">
                <a:ea typeface="ＭＳ Ｐゴシック" pitchFamily="34" charset="-128"/>
              </a:rPr>
              <a:t>is an architectural approach to both hardware and software for offering remote computing, software and/or services over the </a:t>
            </a:r>
            <a:r>
              <a:rPr lang="en-US" sz="2200" dirty="0" smtClean="0">
                <a:ea typeface="ＭＳ Ｐゴシック" pitchFamily="34" charset="-128"/>
              </a:rPr>
              <a:t>Internet.</a:t>
            </a:r>
            <a:endParaRPr lang="en-US" sz="2200" dirty="0" smtClean="0">
              <a:ea typeface="ＭＳ Ｐゴシック" pitchFamily="34" charset="-128"/>
            </a:endParaRPr>
          </a:p>
          <a:p>
            <a:pPr marL="44450" indent="0">
              <a:lnSpc>
                <a:spcPct val="90000"/>
              </a:lnSpc>
              <a:buFont typeface="Arial" pitchFamily="34" charset="0"/>
              <a:buNone/>
            </a:pPr>
            <a:endParaRPr lang="en-US" sz="2200" dirty="0" smtClean="0">
              <a:ea typeface="ＭＳ Ｐゴシック" pitchFamily="34" charset="-128"/>
            </a:endParaRPr>
          </a:p>
          <a:p>
            <a:pPr marL="44450" indent="0">
              <a:lnSpc>
                <a:spcPct val="90000"/>
              </a:lnSpc>
              <a:buFont typeface="Arial" pitchFamily="34" charset="0"/>
              <a:buNone/>
            </a:pPr>
            <a:r>
              <a:rPr lang="en-US" sz="2600" b="1" dirty="0" smtClean="0">
                <a:ea typeface="ＭＳ Ｐゴシック" pitchFamily="34" charset="-128"/>
              </a:rPr>
              <a:t>The Cloud </a:t>
            </a:r>
            <a:r>
              <a:rPr lang="en-US" sz="2200" dirty="0" smtClean="0">
                <a:ea typeface="ＭＳ Ｐゴシック" pitchFamily="34" charset="-128"/>
              </a:rPr>
              <a:t>assumes that the ancillary processes surrounding these computing resources and processes are taken care of by the Cloud </a:t>
            </a:r>
            <a:r>
              <a:rPr lang="en-US" sz="2200" dirty="0" smtClean="0">
                <a:ea typeface="ＭＳ Ｐゴシック" pitchFamily="34" charset="-128"/>
              </a:rPr>
              <a:t>provider.</a:t>
            </a:r>
            <a:endParaRPr lang="en-US" sz="2600" dirty="0" smtClean="0">
              <a:ea typeface="ＭＳ Ｐゴシック" pitchFamily="34" charset="-128"/>
            </a:endParaRPr>
          </a:p>
        </p:txBody>
      </p:sp>
      <p:grpSp>
        <p:nvGrpSpPr>
          <p:cNvPr id="9" name="Group 8"/>
          <p:cNvGrpSpPr/>
          <p:nvPr/>
        </p:nvGrpSpPr>
        <p:grpSpPr>
          <a:xfrm>
            <a:off x="215900" y="1600200"/>
            <a:ext cx="3066144" cy="4267200"/>
            <a:chOff x="215900" y="1447801"/>
            <a:chExt cx="3066144" cy="4267200"/>
          </a:xfrm>
        </p:grpSpPr>
        <p:pic>
          <p:nvPicPr>
            <p:cNvPr id="2" name="Picture 1" descr="iStock_000016995160XSmall.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900" y="1447801"/>
              <a:ext cx="3066144" cy="4267200"/>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XSP_Color.gif"/>
            <p:cNvPicPr>
              <a:picLocks noChangeAspect="1"/>
            </p:cNvPicPr>
            <p:nvPr/>
          </p:nvPicPr>
          <p:blipFill>
            <a:blip r:embed="rId3" cstate="print"/>
            <a:stretch>
              <a:fillRect/>
            </a:stretch>
          </p:blipFill>
          <p:spPr>
            <a:xfrm>
              <a:off x="1066800" y="2209800"/>
              <a:ext cx="1280160" cy="839738"/>
            </a:xfrm>
            <a:prstGeom prst="rect">
              <a:avLst/>
            </a:prstGeom>
          </p:spPr>
        </p:pic>
      </p:grpSp>
    </p:spTree>
    <p:extLst>
      <p:ext uri="{BB962C8B-B14F-4D97-AF65-F5344CB8AC3E}">
        <p14:creationId xmlns:p14="http://schemas.microsoft.com/office/powerpoint/2010/main" xmlns="" val="29788855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Business and IT Leaders Say Cloud Enables Agility</a:t>
            </a:r>
            <a:endParaRPr lang="en-US" dirty="0"/>
          </a:p>
        </p:txBody>
      </p:sp>
      <p:sp>
        <p:nvSpPr>
          <p:cNvPr id="4" name="McK 4. Footnote"/>
          <p:cNvSpPr txBox="1">
            <a:spLocks noChangeArrowheads="1"/>
          </p:cNvSpPr>
          <p:nvPr>
            <p:custDataLst>
              <p:tags r:id="rId1"/>
            </p:custDataLst>
          </p:nvPr>
        </p:nvSpPr>
        <p:spPr bwMode="gray">
          <a:xfrm>
            <a:off x="3869967" y="6010617"/>
            <a:ext cx="3954849" cy="161583"/>
          </a:xfrm>
          <a:prstGeom prst="rect">
            <a:avLst/>
          </a:prstGeom>
          <a:noFill/>
          <a:ln w="9525">
            <a:noFill/>
            <a:miter lim="800000"/>
            <a:headEnd/>
            <a:tailEnd/>
          </a:ln>
          <a:effectLst/>
        </p:spPr>
        <p:txBody>
          <a:bodyPr wrap="square" lIns="0" tIns="0" rIns="0" bIns="0" anchor="b">
            <a:spAutoFit/>
          </a:bodyPr>
          <a:lstStyle/>
          <a:p>
            <a:pPr marL="609600" indent="-609600" algn="r" defTabSz="895350">
              <a:spcAft>
                <a:spcPct val="0"/>
              </a:spcAft>
              <a:tabLst>
                <a:tab pos="612775" algn="l"/>
              </a:tabLst>
            </a:pPr>
            <a:r>
              <a:rPr lang="en-US" sz="1050" dirty="0">
                <a:solidFill>
                  <a:schemeClr val="bg1">
                    <a:lumMod val="50000"/>
                  </a:schemeClr>
                </a:solidFill>
                <a:ea typeface="MS PGothic" pitchFamily="34" charset="-128"/>
                <a:cs typeface="Arial" charset="0"/>
              </a:rPr>
              <a:t>SOURCE</a:t>
            </a:r>
            <a:r>
              <a:rPr lang="en-US" sz="1050" dirty="0" smtClean="0">
                <a:solidFill>
                  <a:schemeClr val="bg1">
                    <a:lumMod val="50000"/>
                  </a:schemeClr>
                </a:solidFill>
                <a:ea typeface="MS PGothic" pitchFamily="34" charset="-128"/>
                <a:cs typeface="Arial" charset="0"/>
              </a:rPr>
              <a:t>: Global Business </a:t>
            </a:r>
            <a:r>
              <a:rPr lang="en-US" sz="1050" dirty="0">
                <a:solidFill>
                  <a:schemeClr val="bg1">
                    <a:lumMod val="50000"/>
                  </a:schemeClr>
                </a:solidFill>
                <a:ea typeface="MS PGothic" pitchFamily="34" charset="-128"/>
                <a:cs typeface="Arial" charset="0"/>
              </a:rPr>
              <a:t>Agility Survey, </a:t>
            </a:r>
            <a:r>
              <a:rPr lang="en-US" sz="1050" dirty="0" smtClean="0">
                <a:solidFill>
                  <a:schemeClr val="bg1">
                    <a:lumMod val="50000"/>
                  </a:schemeClr>
                </a:solidFill>
                <a:ea typeface="MS PGothic" pitchFamily="34" charset="-128"/>
                <a:cs typeface="Arial" charset="0"/>
              </a:rPr>
              <a:t>February 2011</a:t>
            </a:r>
            <a:endParaRPr lang="en-US" sz="1050" dirty="0">
              <a:solidFill>
                <a:schemeClr val="bg1">
                  <a:lumMod val="50000"/>
                </a:schemeClr>
              </a:solidFill>
              <a:ea typeface="MS PGothic" pitchFamily="34" charset="-128"/>
              <a:cs typeface="Arial" charset="0"/>
            </a:endParaRPr>
          </a:p>
        </p:txBody>
      </p:sp>
      <p:sp>
        <p:nvSpPr>
          <p:cNvPr id="5" name="Content Placeholder 2"/>
          <p:cNvSpPr txBox="1">
            <a:spLocks/>
          </p:cNvSpPr>
          <p:nvPr/>
        </p:nvSpPr>
        <p:spPr>
          <a:xfrm>
            <a:off x="1921760" y="1939617"/>
            <a:ext cx="6003040" cy="380053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baseline="0">
                <a:solidFill>
                  <a:schemeClr val="tx1">
                    <a:lumMod val="50000"/>
                  </a:schemeClr>
                </a:solidFill>
                <a:latin typeface="+mj-lt"/>
                <a:ea typeface="+mn-ea"/>
                <a:cs typeface="+mn-cs"/>
              </a:defRPr>
            </a:lvl1pPr>
            <a:lvl2pPr marL="742950" indent="-285750" algn="l" defTabSz="457200" rtl="0" eaLnBrk="1" latinLnBrk="0" hangingPunct="1">
              <a:spcBef>
                <a:spcPct val="20000"/>
              </a:spcBef>
              <a:buFontTx/>
              <a:buNone/>
              <a:defRPr sz="1800" b="0" i="0" kern="1200">
                <a:solidFill>
                  <a:schemeClr val="tx1">
                    <a:lumMod val="50000"/>
                  </a:schemeClr>
                </a:solidFill>
                <a:latin typeface="+mj-lt"/>
                <a:ea typeface="+mn-ea"/>
                <a:cs typeface="Calibri"/>
              </a:defRPr>
            </a:lvl2pPr>
            <a:lvl3pPr marL="1143000" indent="-228600" algn="l" defTabSz="457200" rtl="0" eaLnBrk="1" latinLnBrk="0" hangingPunct="1">
              <a:spcBef>
                <a:spcPct val="20000"/>
              </a:spcBef>
              <a:buFont typeface="Arial"/>
              <a:buChar char="•"/>
              <a:defRPr sz="2400" kern="1200">
                <a:solidFill>
                  <a:schemeClr val="accent5">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1200"/>
              </a:spcBef>
              <a:buFont typeface="Arial" pitchFamily="34" charset="0"/>
              <a:buChar char="•"/>
            </a:pPr>
            <a:r>
              <a:rPr lang="en-US" sz="2800" b="1" dirty="0" smtClean="0">
                <a:solidFill>
                  <a:schemeClr val="tx1">
                    <a:lumMod val="85000"/>
                    <a:lumOff val="15000"/>
                  </a:schemeClr>
                </a:solidFill>
              </a:rPr>
              <a:t>80%+ </a:t>
            </a:r>
            <a:r>
              <a:rPr lang="en-US" sz="2400" dirty="0" smtClean="0">
                <a:solidFill>
                  <a:schemeClr val="tx1">
                    <a:lumMod val="85000"/>
                    <a:lumOff val="15000"/>
                  </a:schemeClr>
                </a:solidFill>
              </a:rPr>
              <a:t>associate business agility with revenue growth, cost reduction, and risk management</a:t>
            </a:r>
            <a:endParaRPr lang="en-US" sz="2400" b="1" dirty="0" smtClean="0">
              <a:solidFill>
                <a:schemeClr val="tx1">
                  <a:lumMod val="85000"/>
                  <a:lumOff val="15000"/>
                </a:schemeClr>
              </a:solidFill>
            </a:endParaRPr>
          </a:p>
          <a:p>
            <a:pPr marL="457200" indent="-457200">
              <a:lnSpc>
                <a:spcPct val="90000"/>
              </a:lnSpc>
              <a:spcBef>
                <a:spcPts val="1200"/>
              </a:spcBef>
              <a:buFont typeface="Arial" pitchFamily="34" charset="0"/>
              <a:buChar char="•"/>
            </a:pPr>
            <a:r>
              <a:rPr lang="en-US" sz="2800" b="1" dirty="0" smtClean="0">
                <a:solidFill>
                  <a:schemeClr val="tx1">
                    <a:lumMod val="85000"/>
                    <a:lumOff val="15000"/>
                  </a:schemeClr>
                </a:solidFill>
              </a:rPr>
              <a:t>63% </a:t>
            </a:r>
            <a:r>
              <a:rPr lang="en-US" sz="2400" dirty="0" smtClean="0">
                <a:solidFill>
                  <a:schemeClr val="tx1">
                    <a:lumMod val="85000"/>
                    <a:lumOff val="15000"/>
                  </a:schemeClr>
                </a:solidFill>
              </a:rPr>
              <a:t>agree cloud can have a significant impact in making business more agile and responsive</a:t>
            </a:r>
          </a:p>
          <a:p>
            <a:pPr marL="457200" indent="-457200">
              <a:lnSpc>
                <a:spcPct val="90000"/>
              </a:lnSpc>
              <a:spcBef>
                <a:spcPts val="1200"/>
              </a:spcBef>
              <a:buFont typeface="Arial" pitchFamily="34" charset="0"/>
              <a:buChar char="•"/>
            </a:pPr>
            <a:r>
              <a:rPr lang="en-US" sz="2400" dirty="0" smtClean="0">
                <a:solidFill>
                  <a:schemeClr val="tx1">
                    <a:lumMod val="85000"/>
                    <a:lumOff val="15000"/>
                  </a:schemeClr>
                </a:solidFill>
              </a:rPr>
              <a:t>Companies with enterprise-wide cloud deployments are </a:t>
            </a:r>
            <a:r>
              <a:rPr lang="en-US" sz="2800" b="1" dirty="0" smtClean="0">
                <a:solidFill>
                  <a:schemeClr val="tx1">
                    <a:lumMod val="85000"/>
                    <a:lumOff val="15000"/>
                  </a:schemeClr>
                </a:solidFill>
              </a:rPr>
              <a:t>3x more likely </a:t>
            </a:r>
            <a:r>
              <a:rPr lang="en-US" sz="2400" dirty="0" smtClean="0">
                <a:solidFill>
                  <a:schemeClr val="tx1">
                    <a:lumMod val="85000"/>
                    <a:lumOff val="15000"/>
                  </a:schemeClr>
                </a:solidFill>
              </a:rPr>
              <a:t>to achieve business agility that is “much better than competition”</a:t>
            </a:r>
            <a:endParaRPr lang="en-US" sz="2400" dirty="0">
              <a:solidFill>
                <a:schemeClr val="tx1">
                  <a:lumMod val="85000"/>
                  <a:lumOff val="15000"/>
                </a:schemeClr>
              </a:solidFill>
            </a:endParaRPr>
          </a:p>
        </p:txBody>
      </p:sp>
      <p:graphicFrame>
        <p:nvGraphicFramePr>
          <p:cNvPr id="6" name="Diagram 5"/>
          <p:cNvGraphicFramePr/>
          <p:nvPr>
            <p:extLst>
              <p:ext uri="{D42A27DB-BD31-4B8C-83A1-F6EECF244321}">
                <p14:modId xmlns:p14="http://schemas.microsoft.com/office/powerpoint/2010/main" xmlns="" val="1577714840"/>
              </p:ext>
            </p:extLst>
          </p:nvPr>
        </p:nvGraphicFramePr>
        <p:xfrm>
          <a:off x="203513" y="1887723"/>
          <a:ext cx="1777687" cy="385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755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as a Business Enabler</a:t>
            </a:r>
            <a:endParaRPr lang="en-US" dirty="0"/>
          </a:p>
        </p:txBody>
      </p:sp>
      <p:sp>
        <p:nvSpPr>
          <p:cNvPr id="3" name="Content Placeholder 2"/>
          <p:cNvSpPr>
            <a:spLocks noGrp="1"/>
          </p:cNvSpPr>
          <p:nvPr>
            <p:ph idx="1"/>
          </p:nvPr>
        </p:nvSpPr>
        <p:spPr>
          <a:xfrm>
            <a:off x="457200" y="1600200"/>
            <a:ext cx="3276600" cy="4525963"/>
          </a:xfrm>
        </p:spPr>
        <p:txBody>
          <a:bodyPr/>
          <a:lstStyle/>
          <a:p>
            <a:r>
              <a:rPr lang="en-AU" sz="2800" b="1" dirty="0" smtClean="0">
                <a:latin typeface="Calibri" charset="0"/>
              </a:rPr>
              <a:t>6 Billion </a:t>
            </a:r>
            <a:r>
              <a:rPr lang="en-AU" sz="2400" dirty="0" smtClean="0">
                <a:latin typeface="Calibri" charset="0"/>
              </a:rPr>
              <a:t>Mobile </a:t>
            </a:r>
            <a:r>
              <a:rPr lang="en-AU" sz="2400" dirty="0">
                <a:latin typeface="Calibri" charset="0"/>
              </a:rPr>
              <a:t>Subscriptions Worldwide</a:t>
            </a:r>
          </a:p>
          <a:p>
            <a:r>
              <a:rPr lang="en-US" sz="2800" b="1" dirty="0" smtClean="0">
                <a:latin typeface="Calibri" charset="0"/>
              </a:rPr>
              <a:t>1.2 </a:t>
            </a:r>
            <a:r>
              <a:rPr lang="en-US" sz="2800" b="1" dirty="0" smtClean="0">
                <a:latin typeface="Calibri" charset="0"/>
              </a:rPr>
              <a:t>Billion </a:t>
            </a:r>
            <a:r>
              <a:rPr lang="en-US" sz="2400" dirty="0" smtClean="0">
                <a:latin typeface="Calibri" charset="0"/>
              </a:rPr>
              <a:t>Ac</a:t>
            </a:r>
            <a:r>
              <a:rPr lang="en-US" sz="2400" dirty="0" smtClean="0">
                <a:latin typeface="Calibri" charset="0"/>
              </a:rPr>
              <a:t>tive Mobile-Broadband Subscriptions </a:t>
            </a:r>
            <a:r>
              <a:rPr lang="en-US" sz="2400" dirty="0" smtClean="0">
                <a:latin typeface="Calibri" charset="0"/>
              </a:rPr>
              <a:t>W</a:t>
            </a:r>
            <a:r>
              <a:rPr lang="en-US" sz="2400" dirty="0" smtClean="0">
                <a:latin typeface="Calibri" charset="0"/>
              </a:rPr>
              <a:t>orldwide</a:t>
            </a:r>
            <a:endParaRPr lang="en-US" sz="2400" dirty="0" smtClean="0">
              <a:latin typeface="Calibri" charset="0"/>
            </a:endParaRPr>
          </a:p>
          <a:p>
            <a:r>
              <a:rPr lang="en-US" sz="2400" dirty="0" smtClean="0">
                <a:latin typeface="Calibri" charset="0"/>
              </a:rPr>
              <a:t>2011 VC </a:t>
            </a:r>
            <a:r>
              <a:rPr lang="en-US" sz="2400" dirty="0">
                <a:latin typeface="Calibri" charset="0"/>
              </a:rPr>
              <a:t>I</a:t>
            </a:r>
            <a:r>
              <a:rPr lang="en-US" sz="2400" dirty="0" smtClean="0">
                <a:latin typeface="Calibri" charset="0"/>
              </a:rPr>
              <a:t>nvestment </a:t>
            </a:r>
            <a:r>
              <a:rPr lang="en-US" sz="2400" dirty="0">
                <a:latin typeface="Calibri" charset="0"/>
              </a:rPr>
              <a:t>in Mobile </a:t>
            </a:r>
            <a:r>
              <a:rPr lang="en-US" sz="2800" b="1" dirty="0" smtClean="0">
                <a:latin typeface="Calibri" charset="0"/>
              </a:rPr>
              <a:t>+ $</a:t>
            </a:r>
            <a:r>
              <a:rPr lang="en-US" sz="2800" b="1" dirty="0">
                <a:latin typeface="Calibri" charset="0"/>
              </a:rPr>
              <a:t>6.3 </a:t>
            </a:r>
            <a:r>
              <a:rPr lang="en-US" sz="2800" b="1" dirty="0" smtClean="0">
                <a:latin typeface="Calibri" charset="0"/>
              </a:rPr>
              <a:t>B</a:t>
            </a:r>
            <a:r>
              <a:rPr lang="en-US" sz="2800" b="1" dirty="0" smtClean="0">
                <a:latin typeface="Calibri" charset="0"/>
              </a:rPr>
              <a:t>illion</a:t>
            </a:r>
            <a:endParaRPr lang="en-US" sz="2800" b="1" dirty="0"/>
          </a:p>
        </p:txBody>
      </p:sp>
      <p:graphicFrame>
        <p:nvGraphicFramePr>
          <p:cNvPr id="6" name="Diagram 5"/>
          <p:cNvGraphicFramePr/>
          <p:nvPr>
            <p:extLst>
              <p:ext uri="{D42A27DB-BD31-4B8C-83A1-F6EECF244321}">
                <p14:modId xmlns:p14="http://schemas.microsoft.com/office/powerpoint/2010/main" xmlns="" val="1960324264"/>
              </p:ext>
            </p:extLst>
          </p:nvPr>
        </p:nvGraphicFramePr>
        <p:xfrm>
          <a:off x="3733800" y="1905000"/>
          <a:ext cx="4114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1122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3429000"/>
            <a:ext cx="15240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The Mobile/Cloud Connection</a:t>
            </a:r>
            <a:endParaRPr lang="en-US" dirty="0"/>
          </a:p>
        </p:txBody>
      </p:sp>
      <p:sp>
        <p:nvSpPr>
          <p:cNvPr id="4" name="McK 4. Footnote"/>
          <p:cNvSpPr txBox="1">
            <a:spLocks noChangeArrowheads="1"/>
          </p:cNvSpPr>
          <p:nvPr>
            <p:custDataLst>
              <p:tags r:id="rId1"/>
            </p:custDataLst>
          </p:nvPr>
        </p:nvSpPr>
        <p:spPr bwMode="gray">
          <a:xfrm>
            <a:off x="3869967" y="6010617"/>
            <a:ext cx="3954849" cy="161583"/>
          </a:xfrm>
          <a:prstGeom prst="rect">
            <a:avLst/>
          </a:prstGeom>
          <a:noFill/>
          <a:ln w="9525">
            <a:noFill/>
            <a:miter lim="800000"/>
            <a:headEnd/>
            <a:tailEnd/>
          </a:ln>
          <a:effectLst/>
        </p:spPr>
        <p:txBody>
          <a:bodyPr wrap="square" lIns="0" tIns="0" rIns="0" bIns="0" anchor="b">
            <a:spAutoFit/>
          </a:bodyPr>
          <a:lstStyle/>
          <a:p>
            <a:pPr marL="609600" indent="-609600" algn="r" defTabSz="895350">
              <a:spcAft>
                <a:spcPct val="0"/>
              </a:spcAft>
              <a:tabLst>
                <a:tab pos="612775" algn="l"/>
              </a:tabLst>
            </a:pPr>
            <a:r>
              <a:rPr lang="en-US" sz="1050" dirty="0">
                <a:solidFill>
                  <a:schemeClr val="bg1">
                    <a:lumMod val="50000"/>
                  </a:schemeClr>
                </a:solidFill>
                <a:ea typeface="MS PGothic" pitchFamily="34" charset="-128"/>
                <a:cs typeface="Arial" charset="0"/>
              </a:rPr>
              <a:t>SOURCE</a:t>
            </a:r>
            <a:r>
              <a:rPr lang="en-US" sz="1050" dirty="0" smtClean="0">
                <a:solidFill>
                  <a:schemeClr val="bg1">
                    <a:lumMod val="50000"/>
                  </a:schemeClr>
                </a:solidFill>
                <a:ea typeface="MS PGothic" pitchFamily="34" charset="-128"/>
                <a:cs typeface="Arial" charset="0"/>
              </a:rPr>
              <a:t>: Global CIO </a:t>
            </a:r>
            <a:r>
              <a:rPr lang="en-US" sz="1050" dirty="0">
                <a:solidFill>
                  <a:schemeClr val="bg1">
                    <a:lumMod val="50000"/>
                  </a:schemeClr>
                </a:solidFill>
                <a:ea typeface="MS PGothic" pitchFamily="34" charset="-128"/>
                <a:cs typeface="Arial" charset="0"/>
              </a:rPr>
              <a:t>Survey, </a:t>
            </a:r>
            <a:r>
              <a:rPr lang="en-US" sz="1050" dirty="0" smtClean="0">
                <a:solidFill>
                  <a:schemeClr val="bg1">
                    <a:lumMod val="50000"/>
                  </a:schemeClr>
                </a:solidFill>
                <a:ea typeface="MS PGothic" pitchFamily="34" charset="-128"/>
                <a:cs typeface="Arial" charset="0"/>
              </a:rPr>
              <a:t>May 2012</a:t>
            </a:r>
            <a:endParaRPr lang="en-US" sz="1050" dirty="0">
              <a:solidFill>
                <a:schemeClr val="bg1">
                  <a:lumMod val="50000"/>
                </a:schemeClr>
              </a:solidFill>
              <a:ea typeface="MS PGothic" pitchFamily="34" charset="-128"/>
              <a:cs typeface="Arial" charset="0"/>
            </a:endParaRPr>
          </a:p>
        </p:txBody>
      </p:sp>
      <p:sp>
        <p:nvSpPr>
          <p:cNvPr id="5" name="Content Placeholder 2"/>
          <p:cNvSpPr txBox="1">
            <a:spLocks/>
          </p:cNvSpPr>
          <p:nvPr/>
        </p:nvSpPr>
        <p:spPr>
          <a:xfrm>
            <a:off x="1921760" y="1939617"/>
            <a:ext cx="6228128" cy="38005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baseline="0">
                <a:solidFill>
                  <a:schemeClr val="tx1">
                    <a:lumMod val="50000"/>
                  </a:schemeClr>
                </a:solidFill>
                <a:latin typeface="+mj-lt"/>
                <a:ea typeface="+mn-ea"/>
                <a:cs typeface="+mn-cs"/>
              </a:defRPr>
            </a:lvl1pPr>
            <a:lvl2pPr marL="742950" indent="-285750" algn="l" defTabSz="457200" rtl="0" eaLnBrk="1" latinLnBrk="0" hangingPunct="1">
              <a:spcBef>
                <a:spcPct val="20000"/>
              </a:spcBef>
              <a:buFontTx/>
              <a:buNone/>
              <a:defRPr sz="1800" b="0" i="0" kern="1200">
                <a:solidFill>
                  <a:schemeClr val="tx1">
                    <a:lumMod val="50000"/>
                  </a:schemeClr>
                </a:solidFill>
                <a:latin typeface="+mj-lt"/>
                <a:ea typeface="+mn-ea"/>
                <a:cs typeface="Calibri"/>
              </a:defRPr>
            </a:lvl2pPr>
            <a:lvl3pPr marL="1143000" indent="-228600" algn="l" defTabSz="457200" rtl="0" eaLnBrk="1" latinLnBrk="0" hangingPunct="1">
              <a:spcBef>
                <a:spcPct val="20000"/>
              </a:spcBef>
              <a:buFont typeface="Arial"/>
              <a:buChar char="•"/>
              <a:defRPr sz="2400" kern="1200">
                <a:solidFill>
                  <a:schemeClr val="accent5">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1200"/>
              </a:spcBef>
              <a:buFont typeface="Wingdings" pitchFamily="2" charset="2"/>
              <a:buChar char="§"/>
            </a:pPr>
            <a:r>
              <a:rPr lang="en-US" sz="2800" b="1" dirty="0" smtClean="0">
                <a:solidFill>
                  <a:schemeClr val="tx1">
                    <a:lumMod val="85000"/>
                    <a:lumOff val="15000"/>
                  </a:schemeClr>
                </a:solidFill>
              </a:rPr>
              <a:t>60% </a:t>
            </a:r>
            <a:r>
              <a:rPr lang="en-US" sz="2400" dirty="0" smtClean="0">
                <a:solidFill>
                  <a:schemeClr val="tx1">
                    <a:lumMod val="85000"/>
                    <a:lumOff val="15000"/>
                  </a:schemeClr>
                </a:solidFill>
              </a:rPr>
              <a:t>CIOs List Mobility as #1 Strategic Priority in 2012, vs. 50% in 2011</a:t>
            </a:r>
            <a:endParaRPr lang="en-US" sz="2400" b="1" dirty="0" smtClean="0">
              <a:solidFill>
                <a:schemeClr val="tx1">
                  <a:lumMod val="85000"/>
                  <a:lumOff val="15000"/>
                </a:schemeClr>
              </a:solidFill>
            </a:endParaRPr>
          </a:p>
          <a:p>
            <a:pPr marL="457200" indent="-457200">
              <a:lnSpc>
                <a:spcPct val="90000"/>
              </a:lnSpc>
              <a:spcBef>
                <a:spcPts val="1200"/>
              </a:spcBef>
              <a:buFont typeface="Wingdings" pitchFamily="2" charset="2"/>
              <a:buChar char="§"/>
            </a:pPr>
            <a:r>
              <a:rPr lang="en-US" sz="2400" dirty="0" smtClean="0">
                <a:solidFill>
                  <a:schemeClr val="tx1">
                    <a:lumMod val="85000"/>
                    <a:lumOff val="15000"/>
                  </a:schemeClr>
                </a:solidFill>
              </a:rPr>
              <a:t>CIOs Responding to Rise in Demand for Mobile due to Business Enablement Factors and </a:t>
            </a:r>
            <a:r>
              <a:rPr lang="en-US" sz="2400" dirty="0" err="1" smtClean="0">
                <a:solidFill>
                  <a:schemeClr val="tx1">
                    <a:lumMod val="85000"/>
                    <a:lumOff val="15000"/>
                  </a:schemeClr>
                </a:solidFill>
              </a:rPr>
              <a:t>CoIT</a:t>
            </a:r>
            <a:endParaRPr lang="en-US" sz="2400" dirty="0" smtClean="0">
              <a:solidFill>
                <a:schemeClr val="tx1">
                  <a:lumMod val="85000"/>
                  <a:lumOff val="15000"/>
                </a:schemeClr>
              </a:solidFill>
            </a:endParaRPr>
          </a:p>
          <a:p>
            <a:pPr marL="457200" indent="-457200">
              <a:lnSpc>
                <a:spcPct val="90000"/>
              </a:lnSpc>
              <a:spcBef>
                <a:spcPts val="1200"/>
              </a:spcBef>
              <a:buFont typeface="Wingdings" pitchFamily="2" charset="2"/>
              <a:buChar char="§"/>
            </a:pPr>
            <a:r>
              <a:rPr lang="en-US" sz="2800" b="1" dirty="0" smtClean="0">
                <a:solidFill>
                  <a:schemeClr val="tx1">
                    <a:lumMod val="85000"/>
                    <a:lumOff val="15000"/>
                  </a:schemeClr>
                </a:solidFill>
              </a:rPr>
              <a:t>70% </a:t>
            </a:r>
            <a:r>
              <a:rPr lang="en-US" sz="2400" dirty="0" smtClean="0">
                <a:solidFill>
                  <a:schemeClr val="tx1">
                    <a:lumMod val="85000"/>
                    <a:lumOff val="15000"/>
                  </a:schemeClr>
                </a:solidFill>
              </a:rPr>
              <a:t>CIOs Increasing Investment in Cloud Computing in 2012 </a:t>
            </a:r>
            <a:r>
              <a:rPr lang="en-US" sz="2400" dirty="0" smtClean="0">
                <a:solidFill>
                  <a:schemeClr val="tx1">
                    <a:lumMod val="85000"/>
                    <a:lumOff val="15000"/>
                  </a:schemeClr>
                </a:solidFill>
              </a:rPr>
              <a:t>vs. </a:t>
            </a:r>
            <a:r>
              <a:rPr lang="en-US" sz="2400" dirty="0" smtClean="0">
                <a:solidFill>
                  <a:schemeClr val="tx1">
                    <a:lumMod val="85000"/>
                    <a:lumOff val="15000"/>
                  </a:schemeClr>
                </a:solidFill>
              </a:rPr>
              <a:t>56% in 2011</a:t>
            </a:r>
          </a:p>
          <a:p>
            <a:pPr marL="457200" indent="-457200">
              <a:lnSpc>
                <a:spcPct val="90000"/>
              </a:lnSpc>
              <a:spcBef>
                <a:spcPts val="1200"/>
              </a:spcBef>
              <a:buFont typeface="Wingdings" pitchFamily="2" charset="2"/>
              <a:buChar char="§"/>
            </a:pPr>
            <a:r>
              <a:rPr lang="en-US" sz="2400" dirty="0" smtClean="0">
                <a:solidFill>
                  <a:schemeClr val="tx1">
                    <a:lumMod val="85000"/>
                    <a:lumOff val="15000"/>
                  </a:schemeClr>
                </a:solidFill>
              </a:rPr>
              <a:t>Evidence Points to Mobile Adoption Rates Pushing Cloud Application and Investment</a:t>
            </a:r>
            <a:endParaRPr lang="en-US" sz="2400" dirty="0">
              <a:solidFill>
                <a:schemeClr val="tx1">
                  <a:lumMod val="85000"/>
                  <a:lumOff val="15000"/>
                </a:schemeClr>
              </a:solidFill>
            </a:endParaRPr>
          </a:p>
        </p:txBody>
      </p:sp>
      <p:graphicFrame>
        <p:nvGraphicFramePr>
          <p:cNvPr id="6" name="Diagram 5"/>
          <p:cNvGraphicFramePr/>
          <p:nvPr>
            <p:extLst>
              <p:ext uri="{D42A27DB-BD31-4B8C-83A1-F6EECF244321}">
                <p14:modId xmlns:p14="http://schemas.microsoft.com/office/powerpoint/2010/main" xmlns="" val="1785878585"/>
              </p:ext>
            </p:extLst>
          </p:nvPr>
        </p:nvGraphicFramePr>
        <p:xfrm>
          <a:off x="381000" y="1887723"/>
          <a:ext cx="1396687" cy="385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24657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Corporate </a:t>
            </a:r>
            <a:r>
              <a:rPr lang="en-US" smtClean="0"/>
              <a:t>Actions Automation</a:t>
            </a:r>
            <a:endParaRPr lang="en-US"/>
          </a:p>
        </p:txBody>
      </p:sp>
      <p:sp>
        <p:nvSpPr>
          <p:cNvPr id="3" name="Content Placeholder 2"/>
          <p:cNvSpPr>
            <a:spLocks noGrp="1"/>
          </p:cNvSpPr>
          <p:nvPr>
            <p:ph idx="1"/>
          </p:nvPr>
        </p:nvSpPr>
        <p:spPr/>
        <p:txBody>
          <a:bodyPr/>
          <a:lstStyle/>
          <a:p>
            <a:r>
              <a:rPr lang="en-US" sz="2400" dirty="0" smtClean="0"/>
              <a:t>Key Impediments </a:t>
            </a:r>
          </a:p>
          <a:p>
            <a:pPr lvl="1"/>
            <a:r>
              <a:rPr lang="en-US" sz="2000" dirty="0" smtClean="0"/>
              <a:t>Timelines</a:t>
            </a:r>
          </a:p>
          <a:p>
            <a:pPr lvl="2"/>
            <a:r>
              <a:rPr lang="en-US" sz="1800" dirty="0" smtClean="0"/>
              <a:t>Long Delivery Cycles</a:t>
            </a:r>
          </a:p>
          <a:p>
            <a:pPr lvl="1"/>
            <a:r>
              <a:rPr lang="en-US" sz="2000" dirty="0" smtClean="0"/>
              <a:t>Resources</a:t>
            </a:r>
          </a:p>
          <a:p>
            <a:pPr lvl="2"/>
            <a:r>
              <a:rPr lang="en-US" sz="1800" dirty="0"/>
              <a:t>Resource-Intensive </a:t>
            </a:r>
            <a:br>
              <a:rPr lang="en-US" sz="1800" dirty="0"/>
            </a:br>
            <a:r>
              <a:rPr lang="en-US" sz="1800" dirty="0"/>
              <a:t>Annual Updates</a:t>
            </a:r>
          </a:p>
          <a:p>
            <a:pPr lvl="1"/>
            <a:r>
              <a:rPr lang="en-US" sz="2000" dirty="0" smtClean="0"/>
              <a:t>Budgets</a:t>
            </a:r>
          </a:p>
          <a:p>
            <a:pPr lvl="2"/>
            <a:r>
              <a:rPr lang="en-US" sz="1800" dirty="0" smtClean="0"/>
              <a:t>Variable &amp; Usage-Based vs. Fixed Costs</a:t>
            </a:r>
          </a:p>
          <a:p>
            <a:pPr lvl="1"/>
            <a:r>
              <a:rPr lang="en-US" sz="2000" dirty="0" smtClean="0"/>
              <a:t>Reach</a:t>
            </a:r>
          </a:p>
          <a:p>
            <a:pPr lvl="2"/>
            <a:r>
              <a:rPr lang="en-US" sz="1800" dirty="0" smtClean="0"/>
              <a:t>Mobile vs. Fax/Print</a:t>
            </a:r>
          </a:p>
          <a:p>
            <a:pPr lvl="1"/>
            <a:endParaRPr lang="en-US" sz="2000" dirty="0" smtClean="0"/>
          </a:p>
          <a:p>
            <a:pPr lvl="1"/>
            <a:endParaRPr lang="en-US" sz="2000" dirty="0" smtClean="0"/>
          </a:p>
          <a:p>
            <a:pPr lvl="1"/>
            <a:endParaRPr lang="en-US" sz="2000" dirty="0" smtClean="0"/>
          </a:p>
          <a:p>
            <a:endParaRPr lang="en-US" sz="2400" dirty="0"/>
          </a:p>
        </p:txBody>
      </p:sp>
      <p:grpSp>
        <p:nvGrpSpPr>
          <p:cNvPr id="6" name="Group 5"/>
          <p:cNvGrpSpPr/>
          <p:nvPr/>
        </p:nvGrpSpPr>
        <p:grpSpPr>
          <a:xfrm>
            <a:off x="3886200" y="990600"/>
            <a:ext cx="4038600" cy="5257800"/>
            <a:chOff x="4114800" y="990600"/>
            <a:chExt cx="4038600" cy="5257800"/>
          </a:xfrm>
        </p:grpSpPr>
        <p:pic>
          <p:nvPicPr>
            <p:cNvPr id="4" name="Picture 3" descr="iStock_000016995160XSmall.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990600"/>
              <a:ext cx="4038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XSP_Color.gif"/>
            <p:cNvPicPr>
              <a:picLocks noChangeAspect="1"/>
            </p:cNvPicPr>
            <p:nvPr/>
          </p:nvPicPr>
          <p:blipFill>
            <a:blip r:embed="rId3" cstate="print"/>
            <a:stretch>
              <a:fillRect/>
            </a:stretch>
          </p:blipFill>
          <p:spPr>
            <a:xfrm>
              <a:off x="5334000" y="1828800"/>
              <a:ext cx="1626310" cy="1066800"/>
            </a:xfrm>
            <a:prstGeom prst="rect">
              <a:avLst/>
            </a:prstGeom>
          </p:spPr>
        </p:pic>
      </p:grpSp>
    </p:spTree>
    <p:extLst>
      <p:ext uri="{BB962C8B-B14F-4D97-AF65-F5344CB8AC3E}">
        <p14:creationId xmlns:p14="http://schemas.microsoft.com/office/powerpoint/2010/main" xmlns="" val="1545305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Corporate Actions Automation</a:t>
            </a:r>
            <a:endParaRPr lang="en-US"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sz="2400" dirty="0" smtClean="0"/>
              <a:t>Key Enablers </a:t>
            </a:r>
          </a:p>
          <a:p>
            <a:pPr lvl="1"/>
            <a:r>
              <a:rPr lang="en-US" sz="2000" dirty="0" smtClean="0"/>
              <a:t>Innovation</a:t>
            </a:r>
          </a:p>
          <a:p>
            <a:pPr lvl="2"/>
            <a:r>
              <a:rPr lang="en-US" sz="1800" dirty="0" smtClean="0"/>
              <a:t>Cloud Reduces Time to Market</a:t>
            </a:r>
          </a:p>
          <a:p>
            <a:pPr lvl="2"/>
            <a:r>
              <a:rPr lang="en-US" sz="1800" dirty="0" smtClean="0"/>
              <a:t>Cloud Encourages Experimentation</a:t>
            </a:r>
          </a:p>
          <a:p>
            <a:pPr lvl="1"/>
            <a:r>
              <a:rPr lang="en-US" sz="2000" dirty="0" smtClean="0"/>
              <a:t>Industry</a:t>
            </a:r>
          </a:p>
          <a:p>
            <a:pPr lvl="2"/>
            <a:r>
              <a:rPr lang="en-US" sz="1800" dirty="0"/>
              <a:t>Business Enablement vs. IT Project</a:t>
            </a:r>
          </a:p>
          <a:p>
            <a:pPr lvl="1"/>
            <a:r>
              <a:rPr lang="en-US" sz="2000" dirty="0" smtClean="0"/>
              <a:t>Focus</a:t>
            </a:r>
          </a:p>
          <a:p>
            <a:pPr lvl="2"/>
            <a:r>
              <a:rPr lang="en-US" sz="1800" dirty="0" smtClean="0"/>
              <a:t>Business Value and Clients are Top Priority</a:t>
            </a:r>
          </a:p>
          <a:p>
            <a:pPr lvl="1"/>
            <a:r>
              <a:rPr lang="en-US" sz="2000" dirty="0" smtClean="0"/>
              <a:t>Reach</a:t>
            </a:r>
          </a:p>
          <a:p>
            <a:pPr lvl="2"/>
            <a:r>
              <a:rPr lang="en-US" sz="1800" dirty="0" smtClean="0"/>
              <a:t>Close the Loop with the Front Office</a:t>
            </a:r>
          </a:p>
          <a:p>
            <a:pPr lvl="1"/>
            <a:endParaRPr lang="en-US" sz="2000" dirty="0" smtClean="0"/>
          </a:p>
          <a:p>
            <a:pPr lvl="1"/>
            <a:endParaRPr lang="en-US" sz="2000" dirty="0" smtClean="0"/>
          </a:p>
          <a:p>
            <a:pPr lvl="1"/>
            <a:endParaRPr lang="en-US" sz="2000" dirty="0" smtClean="0"/>
          </a:p>
          <a:p>
            <a:endParaRPr lang="en-US" sz="2400" dirty="0"/>
          </a:p>
        </p:txBody>
      </p:sp>
      <p:pic>
        <p:nvPicPr>
          <p:cNvPr id="5" name="Picture 6" descr="Cloud-Computing-Devices.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3800" y="838200"/>
            <a:ext cx="4926013"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880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ea typeface="ＭＳ Ｐゴシック" pitchFamily="34" charset="-128"/>
              </a:rPr>
              <a:t>What We</a:t>
            </a:r>
            <a:r>
              <a:rPr lang="en-US" altLang="en-US" smtClean="0">
                <a:ea typeface="ＭＳ Ｐゴシック" pitchFamily="34" charset="-128"/>
              </a:rPr>
              <a:t>’</a:t>
            </a:r>
            <a:r>
              <a:rPr lang="en-US" smtClean="0">
                <a:ea typeface="ＭＳ Ｐゴシック" pitchFamily="34" charset="-128"/>
              </a:rPr>
              <a:t>re Hearing</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tretch/>
        </p:blipFill>
        <p:spPr>
          <a:xfrm>
            <a:off x="381000" y="1600200"/>
            <a:ext cx="7651388" cy="4495800"/>
          </a:xfrm>
          <a:effectLst>
            <a:outerShdw blurRad="50800" dist="38100" dir="2700000" algn="tl" rotWithShape="0">
              <a:srgbClr val="000000">
                <a:alpha val="43000"/>
              </a:srgbClr>
            </a:outerShdw>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495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ea typeface="ＭＳ Ｐゴシック" pitchFamily="34" charset="-128"/>
              </a:rPr>
              <a:t>Security and Privacy in the Cloud</a:t>
            </a:r>
          </a:p>
        </p:txBody>
      </p:sp>
      <p:graphicFrame>
        <p:nvGraphicFramePr>
          <p:cNvPr id="4" name="Table 3"/>
          <p:cNvGraphicFramePr>
            <a:graphicFrameLocks noGrp="1"/>
          </p:cNvGraphicFramePr>
          <p:nvPr/>
        </p:nvGraphicFramePr>
        <p:xfrm>
          <a:off x="381001" y="1600201"/>
          <a:ext cx="4571999" cy="4601655"/>
        </p:xfrm>
        <a:graphic>
          <a:graphicData uri="http://schemas.openxmlformats.org/drawingml/2006/table">
            <a:tbl>
              <a:tblPr firstRow="1" bandRow="1">
                <a:tableStyleId>{073A0DAA-6AF3-43AB-8588-CEC1D06C72B9}</a:tableStyleId>
              </a:tblPr>
              <a:tblGrid>
                <a:gridCol w="1785936"/>
                <a:gridCol w="2786063"/>
              </a:tblGrid>
              <a:tr h="376497">
                <a:tc>
                  <a:txBody>
                    <a:bodyPr/>
                    <a:lstStyle/>
                    <a:p>
                      <a:r>
                        <a:rPr lang="en-US" sz="1800" dirty="0" smtClean="0"/>
                        <a:t>THREAT</a:t>
                      </a:r>
                      <a:endParaRPr lang="en-US" sz="1800" dirty="0"/>
                    </a:p>
                  </a:txBody>
                  <a:tcPr marL="91450" marR="91450" marT="45735" marB="45735"/>
                </a:tc>
                <a:tc>
                  <a:txBody>
                    <a:bodyPr/>
                    <a:lstStyle/>
                    <a:p>
                      <a:r>
                        <a:rPr lang="en-US" sz="1800" dirty="0" smtClean="0"/>
                        <a:t>COUNTERMEASURE</a:t>
                      </a:r>
                      <a:endParaRPr lang="en-US" sz="1800" dirty="0"/>
                    </a:p>
                  </a:txBody>
                  <a:tcPr marL="91450" marR="91450" marT="45735" marB="45735"/>
                </a:tc>
              </a:tr>
              <a:tr h="997506">
                <a:tc>
                  <a:txBody>
                    <a:bodyPr/>
                    <a:lstStyle/>
                    <a:p>
                      <a:r>
                        <a:rPr lang="en-US" sz="1500" dirty="0" smtClean="0"/>
                        <a:t>Unauthorized physical access to cloud-based computing assets </a:t>
                      </a:r>
                      <a:endParaRPr lang="en-US" sz="1500" dirty="0"/>
                    </a:p>
                  </a:txBody>
                  <a:tcPr marL="91450" marR="91450" marT="45735" marB="45735"/>
                </a:tc>
                <a:tc>
                  <a:txBody>
                    <a:bodyPr/>
                    <a:lstStyle/>
                    <a:p>
                      <a:r>
                        <a:rPr lang="en-US" sz="1500" dirty="0" smtClean="0"/>
                        <a:t>Infrastructure access controls </a:t>
                      </a:r>
                      <a:endParaRPr lang="en-US" sz="1500" dirty="0"/>
                    </a:p>
                  </a:txBody>
                  <a:tcPr marL="91450" marR="91450" marT="45735" marB="45735"/>
                </a:tc>
              </a:tr>
              <a:tr h="1224205">
                <a:tc>
                  <a:txBody>
                    <a:bodyPr/>
                    <a:lstStyle/>
                    <a:p>
                      <a:r>
                        <a:rPr lang="en-US" sz="1500" dirty="0" smtClean="0"/>
                        <a:t>Unauthorized system access </a:t>
                      </a:r>
                      <a:endParaRPr lang="en-US" sz="1500" dirty="0"/>
                    </a:p>
                  </a:txBody>
                  <a:tcPr marL="91450" marR="91450" marT="45735" marB="45735"/>
                </a:tc>
                <a:tc>
                  <a:txBody>
                    <a:bodyPr/>
                    <a:lstStyle/>
                    <a:p>
                      <a:pPr marL="285750" indent="-285750">
                        <a:buFont typeface="Arial" pitchFamily="34" charset="0"/>
                        <a:buChar char="•"/>
                      </a:pPr>
                      <a:r>
                        <a:rPr lang="en-US" sz="1500" dirty="0" smtClean="0"/>
                        <a:t>Information security controls (e.g. password encryption)</a:t>
                      </a:r>
                    </a:p>
                    <a:p>
                      <a:pPr marL="285750" indent="-285750">
                        <a:buFont typeface="Arial" pitchFamily="34" charset="0"/>
                        <a:buChar char="•"/>
                      </a:pPr>
                      <a:r>
                        <a:rPr lang="en-US" sz="1500" dirty="0" smtClean="0"/>
                        <a:t>Access controls (e.g. authentication, authorization) </a:t>
                      </a:r>
                    </a:p>
                    <a:p>
                      <a:pPr marL="285750" indent="-285750">
                        <a:buFont typeface="Arial" pitchFamily="34" charset="0"/>
                        <a:buChar char="•"/>
                      </a:pPr>
                      <a:r>
                        <a:rPr lang="en-US" sz="1500" dirty="0" smtClean="0"/>
                        <a:t>Identity management </a:t>
                      </a:r>
                      <a:endParaRPr lang="en-US" sz="1500" dirty="0"/>
                    </a:p>
                  </a:txBody>
                  <a:tcPr marL="91450" marR="91450" marT="45735" marB="45735"/>
                </a:tc>
              </a:tr>
              <a:tr h="544108">
                <a:tc>
                  <a:txBody>
                    <a:bodyPr/>
                    <a:lstStyle/>
                    <a:p>
                      <a:r>
                        <a:rPr lang="en-US" sz="1500" dirty="0" smtClean="0"/>
                        <a:t>Unauthorized access to data </a:t>
                      </a:r>
                      <a:endParaRPr lang="en-US" sz="1500" dirty="0"/>
                    </a:p>
                  </a:txBody>
                  <a:tcPr marL="91450" marR="91450" marT="45735" marB="45735"/>
                </a:tc>
                <a:tc>
                  <a:txBody>
                    <a:bodyPr/>
                    <a:lstStyle/>
                    <a:p>
                      <a:r>
                        <a:rPr lang="en-US" sz="1500" dirty="0" smtClean="0"/>
                        <a:t>Data location management </a:t>
                      </a:r>
                      <a:endParaRPr lang="en-US" sz="1500" dirty="0"/>
                    </a:p>
                  </a:txBody>
                  <a:tcPr marL="91450" marR="91450" marT="45735" marB="45735"/>
                </a:tc>
              </a:tr>
              <a:tr h="329439">
                <a:tc>
                  <a:txBody>
                    <a:bodyPr/>
                    <a:lstStyle/>
                    <a:p>
                      <a:r>
                        <a:rPr lang="en-US" sz="1500" dirty="0" smtClean="0"/>
                        <a:t>Theft of data </a:t>
                      </a:r>
                      <a:endParaRPr lang="en-US" sz="1500" dirty="0"/>
                    </a:p>
                  </a:txBody>
                  <a:tcPr marL="91450" marR="91450" marT="45735" marB="45735"/>
                </a:tc>
                <a:tc>
                  <a:txBody>
                    <a:bodyPr/>
                    <a:lstStyle/>
                    <a:p>
                      <a:r>
                        <a:rPr lang="en-US" sz="1500" dirty="0" smtClean="0"/>
                        <a:t>Database access controls </a:t>
                      </a:r>
                      <a:endParaRPr lang="en-US" sz="1500" dirty="0"/>
                    </a:p>
                  </a:txBody>
                  <a:tcPr marL="91450" marR="91450" marT="45735" marB="45735"/>
                </a:tc>
              </a:tr>
              <a:tr h="329439">
                <a:tc>
                  <a:txBody>
                    <a:bodyPr/>
                    <a:lstStyle/>
                    <a:p>
                      <a:r>
                        <a:rPr lang="en-US" sz="1500" dirty="0" smtClean="0"/>
                        <a:t>Virus and malware </a:t>
                      </a:r>
                      <a:endParaRPr lang="en-US" sz="1500" dirty="0"/>
                    </a:p>
                  </a:txBody>
                  <a:tcPr marL="91450" marR="91450" marT="45735" marB="45735"/>
                </a:tc>
                <a:tc>
                  <a:txBody>
                    <a:bodyPr/>
                    <a:lstStyle/>
                    <a:p>
                      <a:r>
                        <a:rPr lang="en-US" sz="1500" dirty="0" smtClean="0"/>
                        <a:t>Data security software </a:t>
                      </a:r>
                      <a:endParaRPr lang="en-US" sz="1500" dirty="0"/>
                    </a:p>
                  </a:txBody>
                  <a:tcPr marL="91450" marR="91450" marT="45735" marB="45735"/>
                </a:tc>
              </a:tr>
              <a:tr h="770807">
                <a:tc>
                  <a:txBody>
                    <a:bodyPr/>
                    <a:lstStyle/>
                    <a:p>
                      <a:r>
                        <a:rPr lang="en-US" sz="1500" dirty="0" smtClean="0"/>
                        <a:t>Hardware failure or disaster </a:t>
                      </a:r>
                      <a:endParaRPr lang="en-US" sz="1500" dirty="0"/>
                    </a:p>
                  </a:txBody>
                  <a:tcPr marL="91450" marR="91450" marT="45735" marB="45735"/>
                </a:tc>
                <a:tc>
                  <a:txBody>
                    <a:bodyPr/>
                    <a:lstStyle/>
                    <a:p>
                      <a:r>
                        <a:rPr lang="en-US" sz="1500" dirty="0" smtClean="0"/>
                        <a:t>Data reliability processes (e.g. automated backup and replication) </a:t>
                      </a:r>
                      <a:endParaRPr lang="en-US" sz="1500" dirty="0"/>
                    </a:p>
                  </a:txBody>
                  <a:tcPr marL="91450" marR="91450" marT="45735" marB="45735"/>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2878034"/>
            <a:ext cx="2895600" cy="1922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016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About XSP</a:t>
            </a:r>
          </a:p>
        </p:txBody>
      </p:sp>
      <p:sp>
        <p:nvSpPr>
          <p:cNvPr id="10243" name="Rectangle 3"/>
          <p:cNvSpPr>
            <a:spLocks noGrp="1" noChangeArrowheads="1"/>
          </p:cNvSpPr>
          <p:nvPr>
            <p:ph idx="1"/>
          </p:nvPr>
        </p:nvSpPr>
        <p:spPr>
          <a:xfrm>
            <a:off x="457200" y="1600201"/>
            <a:ext cx="5410200" cy="4571999"/>
          </a:xfrm>
        </p:spPr>
        <p:txBody>
          <a:bodyPr>
            <a:normAutofit fontScale="92500" lnSpcReduction="10000"/>
          </a:bodyPr>
          <a:lstStyle/>
          <a:p>
            <a:r>
              <a:rPr lang="en-US" sz="2800" dirty="0"/>
              <a:t>Established in </a:t>
            </a:r>
            <a:r>
              <a:rPr lang="en-US" sz="2800" dirty="0" smtClean="0"/>
              <a:t>1996</a:t>
            </a:r>
            <a:endParaRPr lang="en-US" sz="2800" dirty="0"/>
          </a:p>
          <a:p>
            <a:r>
              <a:rPr lang="en-US" sz="2800" dirty="0"/>
              <a:t>Exclusively </a:t>
            </a:r>
            <a:r>
              <a:rPr lang="en-US" sz="2800" dirty="0" smtClean="0"/>
              <a:t>Dedicated </a:t>
            </a:r>
            <a:r>
              <a:rPr lang="en-US" sz="2800" dirty="0"/>
              <a:t>to </a:t>
            </a:r>
            <a:r>
              <a:rPr lang="en-US" sz="2800" dirty="0" smtClean="0"/>
              <a:t>Corporate </a:t>
            </a:r>
            <a:r>
              <a:rPr lang="en-US" sz="2800" dirty="0" smtClean="0"/>
              <a:t>Actions Automation</a:t>
            </a:r>
            <a:endParaRPr lang="en-US" sz="2800" dirty="0"/>
          </a:p>
          <a:p>
            <a:r>
              <a:rPr lang="en-US" sz="2800" dirty="0" smtClean="0"/>
              <a:t>60+ Clients on 4 Continents</a:t>
            </a:r>
          </a:p>
          <a:p>
            <a:r>
              <a:rPr lang="en-US" sz="2800" dirty="0" smtClean="0"/>
              <a:t>Partner </a:t>
            </a:r>
            <a:r>
              <a:rPr lang="en-US" sz="2800" dirty="0"/>
              <a:t>of SWIFT, DTCC and </a:t>
            </a:r>
            <a:r>
              <a:rPr lang="en-US" sz="2800" dirty="0" smtClean="0"/>
              <a:t>XBRL</a:t>
            </a:r>
            <a:endParaRPr lang="en-US" sz="2800" dirty="0"/>
          </a:p>
          <a:p>
            <a:r>
              <a:rPr lang="en-US" sz="2800" dirty="0" smtClean="0"/>
              <a:t>Accredited </a:t>
            </a:r>
            <a:r>
              <a:rPr lang="en-US" sz="2800" dirty="0" smtClean="0"/>
              <a:t>with SWIFTReady Corporate Actions Label for the Past 8 Consecutive </a:t>
            </a:r>
            <a:r>
              <a:rPr lang="en-US" sz="2800" dirty="0" smtClean="0"/>
              <a:t>Years</a:t>
            </a:r>
          </a:p>
          <a:p>
            <a:r>
              <a:rPr lang="en-US" sz="2800" dirty="0" smtClean="0"/>
              <a:t>Winner of the 2012 </a:t>
            </a:r>
            <a:r>
              <a:rPr lang="en-US" sz="2800" i="1" dirty="0" smtClean="0"/>
              <a:t>Inside Reference Data </a:t>
            </a:r>
            <a:r>
              <a:rPr lang="en-US" sz="2800" dirty="0" smtClean="0"/>
              <a:t>Corporate Actions Vendor Award</a:t>
            </a:r>
            <a:endParaRPr lang="en-US" sz="2800" dirty="0" smtClean="0"/>
          </a:p>
          <a:p>
            <a:endParaRPr lang="en-US" sz="2800" dirty="0"/>
          </a:p>
        </p:txBody>
      </p:sp>
      <p:pic>
        <p:nvPicPr>
          <p:cNvPr id="4" name="Picture 3" descr="2012 SWIFTReady CA Label.jpg"/>
          <p:cNvPicPr>
            <a:picLocks noChangeAspect="1"/>
          </p:cNvPicPr>
          <p:nvPr/>
        </p:nvPicPr>
        <p:blipFill>
          <a:blip r:embed="rId3" cstate="print"/>
          <a:stretch>
            <a:fillRect/>
          </a:stretch>
        </p:blipFill>
        <p:spPr>
          <a:xfrm>
            <a:off x="5410200" y="2514600"/>
            <a:ext cx="2552700" cy="698343"/>
          </a:xfrm>
          <a:prstGeom prst="rect">
            <a:avLst/>
          </a:prstGeom>
        </p:spPr>
      </p:pic>
      <p:pic>
        <p:nvPicPr>
          <p:cNvPr id="5" name="Picture 4" descr="XSP_IRD2012-TY4Voting_withoutPR.gif"/>
          <p:cNvPicPr>
            <a:picLocks noChangeAspect="1"/>
          </p:cNvPicPr>
          <p:nvPr/>
        </p:nvPicPr>
        <p:blipFill>
          <a:blip r:embed="rId4" cstate="print">
            <a:clrChange>
              <a:clrFrom>
                <a:srgbClr val="FFFFFF"/>
              </a:clrFrom>
              <a:clrTo>
                <a:srgbClr val="FFFFFF">
                  <a:alpha val="0"/>
                </a:srgbClr>
              </a:clrTo>
            </a:clrChange>
          </a:blip>
          <a:srcRect t="29394"/>
          <a:stretch>
            <a:fillRect/>
          </a:stretch>
        </p:blipFill>
        <p:spPr>
          <a:xfrm>
            <a:off x="5558675" y="3505200"/>
            <a:ext cx="2747125" cy="2667000"/>
          </a:xfrm>
          <a:prstGeom prst="rect">
            <a:avLst/>
          </a:prstGeom>
        </p:spPr>
      </p:pic>
    </p:spTree>
    <p:extLst>
      <p:ext uri="{BB962C8B-B14F-4D97-AF65-F5344CB8AC3E}">
        <p14:creationId xmlns:p14="http://schemas.microsoft.com/office/powerpoint/2010/main" xmlns="" val="3092647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ea typeface="ＭＳ Ｐゴシック" pitchFamily="34" charset="-128"/>
              </a:rPr>
              <a:t>What We</a:t>
            </a:r>
            <a:r>
              <a:rPr lang="en-US" altLang="en-US" smtClean="0">
                <a:ea typeface="ＭＳ Ｐゴシック" pitchFamily="34" charset="-128"/>
              </a:rPr>
              <a:t>’</a:t>
            </a:r>
            <a:r>
              <a:rPr lang="en-US" smtClean="0">
                <a:ea typeface="ＭＳ Ｐゴシック" pitchFamily="34" charset="-128"/>
              </a:rPr>
              <a:t>re Seeing</a:t>
            </a:r>
          </a:p>
        </p:txBody>
      </p:sp>
      <p:grpSp>
        <p:nvGrpSpPr>
          <p:cNvPr id="10" name="Group 9"/>
          <p:cNvGrpSpPr/>
          <p:nvPr/>
        </p:nvGrpSpPr>
        <p:grpSpPr>
          <a:xfrm>
            <a:off x="2184400" y="1620333"/>
            <a:ext cx="3835400" cy="4055932"/>
            <a:chOff x="1879601" y="1620333"/>
            <a:chExt cx="3835400" cy="4055932"/>
          </a:xfrm>
        </p:grpSpPr>
        <p:pic>
          <p:nvPicPr>
            <p:cNvPr id="89090" name="Picture 2" descr="http://www.novelaspect.com/blog/wp-content/uploads/2011/07/20110707Cloud-Computin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33154" b="53581"/>
            <a:stretch>
              <a:fillRect/>
            </a:stretch>
          </p:blipFill>
          <p:spPr bwMode="auto">
            <a:xfrm>
              <a:off x="1879601" y="1620333"/>
              <a:ext cx="3835400" cy="2055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1" name="Picture 15" descr="http://www.novelaspect.com/blog/wp-content/uploads/2011/07/20110707Cloud-Computin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46458" b="44257"/>
            <a:stretch>
              <a:fillRect/>
            </a:stretch>
          </p:blipFill>
          <p:spPr bwMode="auto">
            <a:xfrm>
              <a:off x="1879601" y="3676303"/>
              <a:ext cx="3835400" cy="1444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17" descr="http://www.novelaspect.com/blog/wp-content/uploads/2011/07/20110707Cloud-Computin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60280" b="36150"/>
            <a:stretch>
              <a:fillRect/>
            </a:stretch>
          </p:blipFill>
          <p:spPr bwMode="auto">
            <a:xfrm>
              <a:off x="1879601" y="5120850"/>
              <a:ext cx="3835400" cy="555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9093" name="Rectangle 19"/>
          <p:cNvSpPr>
            <a:spLocks noChangeArrowheads="1"/>
          </p:cNvSpPr>
          <p:nvPr/>
        </p:nvSpPr>
        <p:spPr bwMode="auto">
          <a:xfrm>
            <a:off x="366713" y="1906588"/>
            <a:ext cx="1766887"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1400" b="1" i="1" dirty="0"/>
              <a:t>“</a:t>
            </a:r>
            <a:r>
              <a:rPr lang="en-US" sz="1400" b="1" i="1" dirty="0"/>
              <a:t>…while cloud computing does introduce a number of new potential risks for corporate I.T. departments, we can manage those risks and provide a level of security and risk management that is equal to or often superior to the norm for on-premise datacenters.</a:t>
            </a:r>
            <a:r>
              <a:rPr lang="en-US" altLang="en-US" sz="1400" b="1" i="1" dirty="0"/>
              <a:t>”</a:t>
            </a:r>
            <a:r>
              <a:rPr lang="en-US" sz="1400" b="1" i="1" dirty="0"/>
              <a:t>	</a:t>
            </a:r>
          </a:p>
          <a:p>
            <a:r>
              <a:rPr lang="en-US" sz="1400" b="1" i="1" dirty="0"/>
              <a:t>	-Tier 3</a:t>
            </a:r>
            <a:endParaRPr lang="en-US" sz="1400" dirty="0"/>
          </a:p>
        </p:txBody>
      </p:sp>
      <p:sp>
        <p:nvSpPr>
          <p:cNvPr id="89094" name="Rectangle 20"/>
          <p:cNvSpPr>
            <a:spLocks noChangeArrowheads="1"/>
          </p:cNvSpPr>
          <p:nvPr/>
        </p:nvSpPr>
        <p:spPr bwMode="auto">
          <a:xfrm>
            <a:off x="6172200" y="1905000"/>
            <a:ext cx="1800225"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844550">
              <a:lnSpc>
                <a:spcPct val="90000"/>
              </a:lnSpc>
              <a:spcAft>
                <a:spcPct val="35000"/>
              </a:spcAft>
            </a:pPr>
            <a:r>
              <a:rPr lang="en-US" sz="1400" b="1" dirty="0"/>
              <a:t>Reduce IT Operations burden and costs via advanced </a:t>
            </a:r>
            <a:r>
              <a:rPr lang="en-US" sz="1400" b="1" dirty="0" smtClean="0"/>
              <a:t>Orchestration </a:t>
            </a:r>
            <a:r>
              <a:rPr lang="en-US" sz="1400" b="1" dirty="0"/>
              <a:t>and Automation</a:t>
            </a:r>
          </a:p>
        </p:txBody>
      </p:sp>
      <p:sp>
        <p:nvSpPr>
          <p:cNvPr id="22" name="Rectangle 21"/>
          <p:cNvSpPr/>
          <p:nvPr/>
        </p:nvSpPr>
        <p:spPr>
          <a:xfrm>
            <a:off x="6143625" y="3505200"/>
            <a:ext cx="2009775" cy="1816100"/>
          </a:xfrm>
          <a:prstGeom prst="rect">
            <a:avLst/>
          </a:prstGeom>
        </p:spPr>
        <p:txBody>
          <a:bodyPr wrap="square">
            <a:spAutoFit/>
          </a:bodyPr>
          <a:lstStyle/>
          <a:p>
            <a:pPr>
              <a:defRPr/>
            </a:pPr>
            <a:r>
              <a:rPr lang="en-US" sz="1400" b="1" dirty="0">
                <a:latin typeface="+mj-lt"/>
                <a:ea typeface="ＭＳ Ｐゴシック" charset="0"/>
                <a:cs typeface="ＭＳ Ｐゴシック" charset="0"/>
              </a:rPr>
              <a:t>Exceeds Security and Compliance Needs</a:t>
            </a:r>
          </a:p>
          <a:p>
            <a:pPr marL="285750" indent="-285750">
              <a:buFont typeface="Arial" pitchFamily="34" charset="0"/>
              <a:buChar char="•"/>
              <a:defRPr/>
            </a:pPr>
            <a:r>
              <a:rPr lang="en-US" sz="1400" dirty="0">
                <a:latin typeface="+mj-lt"/>
                <a:ea typeface="ＭＳ Ｐゴシック" charset="0"/>
                <a:cs typeface="ＭＳ Ｐゴシック" charset="0"/>
              </a:rPr>
              <a:t>SMTA, </a:t>
            </a:r>
            <a:r>
              <a:rPr lang="en-US" sz="1400" dirty="0" err="1">
                <a:latin typeface="+mj-lt"/>
                <a:ea typeface="ＭＳ Ｐゴシック" charset="0"/>
                <a:cs typeface="ＭＳ Ｐゴシック" charset="0"/>
              </a:rPr>
              <a:t>vSAN</a:t>
            </a:r>
            <a:r>
              <a:rPr lang="en-US" sz="1400" dirty="0">
                <a:latin typeface="+mj-lt"/>
                <a:ea typeface="ＭＳ Ｐゴシック" charset="0"/>
                <a:cs typeface="ＭＳ Ｐゴシック" charset="0"/>
              </a:rPr>
              <a:t> protect customer data</a:t>
            </a:r>
          </a:p>
          <a:p>
            <a:pPr marL="285750" indent="-285750">
              <a:buFont typeface="Arial" pitchFamily="34" charset="0"/>
              <a:buChar char="•"/>
              <a:defRPr/>
            </a:pPr>
            <a:r>
              <a:rPr lang="en-US" sz="1400" dirty="0">
                <a:latin typeface="+mj-lt"/>
                <a:ea typeface="ＭＳ Ｐゴシック" charset="0"/>
                <a:cs typeface="ＭＳ Ｐゴシック" charset="0"/>
              </a:rPr>
              <a:t>Secure, low-latency direct connections</a:t>
            </a:r>
          </a:p>
          <a:p>
            <a:pPr marL="285750" indent="-285750">
              <a:buFont typeface="Arial" pitchFamily="34" charset="0"/>
              <a:buChar char="•"/>
              <a:defRPr/>
            </a:pPr>
            <a:r>
              <a:rPr lang="en-US" sz="1400" dirty="0">
                <a:latin typeface="+mj-lt"/>
                <a:ea typeface="ＭＳ Ｐゴシック" charset="0"/>
                <a:cs typeface="ＭＳ Ｐゴシック" charset="0"/>
              </a:rPr>
              <a:t>SAS 70 Type II and SSAE16 audited</a:t>
            </a:r>
          </a:p>
        </p:txBody>
      </p:sp>
    </p:spTree>
    <p:extLst>
      <p:ext uri="{BB962C8B-B14F-4D97-AF65-F5344CB8AC3E}">
        <p14:creationId xmlns:p14="http://schemas.microsoft.com/office/powerpoint/2010/main" xmlns="" val="3106299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a:t>
            </a:r>
            <a:endParaRPr lang="en-GB" dirty="0"/>
          </a:p>
        </p:txBody>
      </p:sp>
      <p:sp>
        <p:nvSpPr>
          <p:cNvPr id="3" name="Content Placeholder 2"/>
          <p:cNvSpPr>
            <a:spLocks noGrp="1"/>
          </p:cNvSpPr>
          <p:nvPr>
            <p:ph idx="1"/>
          </p:nvPr>
        </p:nvSpPr>
        <p:spPr/>
        <p:txBody>
          <a:bodyPr/>
          <a:lstStyle/>
          <a:p>
            <a:r>
              <a:rPr lang="en-GB" sz="2800" dirty="0" smtClean="0"/>
              <a:t>Challenging </a:t>
            </a:r>
            <a:r>
              <a:rPr lang="en-GB" sz="2800" dirty="0" smtClean="0"/>
              <a:t>Times Call For </a:t>
            </a:r>
            <a:r>
              <a:rPr lang="en-GB" sz="2800" dirty="0" smtClean="0"/>
              <a:t>M</a:t>
            </a:r>
            <a:r>
              <a:rPr lang="en-GB" sz="2800" dirty="0" smtClean="0"/>
              <a:t>itigation </a:t>
            </a:r>
            <a:r>
              <a:rPr lang="en-GB" sz="2800" dirty="0" smtClean="0"/>
              <a:t>of Risk</a:t>
            </a:r>
          </a:p>
          <a:p>
            <a:r>
              <a:rPr lang="en-GB" sz="2800" dirty="0" smtClean="0"/>
              <a:t>Technology </a:t>
            </a:r>
            <a:r>
              <a:rPr lang="en-GB" sz="2800" dirty="0" smtClean="0"/>
              <a:t>C</a:t>
            </a:r>
            <a:r>
              <a:rPr lang="en-GB" sz="2800" dirty="0" smtClean="0"/>
              <a:t>an Alleviate </a:t>
            </a:r>
            <a:r>
              <a:rPr lang="en-GB" sz="2800" dirty="0" smtClean="0"/>
              <a:t>Risk in Corporate Action </a:t>
            </a:r>
            <a:r>
              <a:rPr lang="en-GB" sz="2800" dirty="0" smtClean="0"/>
              <a:t>Pain Points</a:t>
            </a:r>
            <a:endParaRPr lang="en-GB" sz="2800" dirty="0" smtClean="0"/>
          </a:p>
          <a:p>
            <a:r>
              <a:rPr lang="en-GB" sz="2800" dirty="0" smtClean="0"/>
              <a:t>Technology </a:t>
            </a:r>
            <a:r>
              <a:rPr lang="en-GB" sz="2800" dirty="0" smtClean="0"/>
              <a:t>Can </a:t>
            </a:r>
            <a:r>
              <a:rPr lang="en-GB" sz="2800" dirty="0" smtClean="0"/>
              <a:t>A</a:t>
            </a:r>
            <a:r>
              <a:rPr lang="en-GB" sz="2800" dirty="0" smtClean="0"/>
              <a:t>lso </a:t>
            </a:r>
            <a:r>
              <a:rPr lang="en-GB" sz="2800" dirty="0" smtClean="0"/>
              <a:t>A</a:t>
            </a:r>
            <a:r>
              <a:rPr lang="en-GB" sz="2800" dirty="0" smtClean="0"/>
              <a:t>llow </a:t>
            </a:r>
            <a:r>
              <a:rPr lang="en-GB" sz="2800" dirty="0" smtClean="0"/>
              <a:t>T</a:t>
            </a:r>
            <a:r>
              <a:rPr lang="en-GB" sz="2800" dirty="0" smtClean="0"/>
              <a:t>eams </a:t>
            </a:r>
            <a:r>
              <a:rPr lang="en-GB" sz="2800" dirty="0" smtClean="0"/>
              <a:t>to </a:t>
            </a:r>
            <a:r>
              <a:rPr lang="en-GB" sz="2800" dirty="0" smtClean="0"/>
              <a:t>Grow Without </a:t>
            </a:r>
            <a:r>
              <a:rPr lang="en-GB" sz="2800" dirty="0" smtClean="0"/>
              <a:t>an </a:t>
            </a:r>
            <a:r>
              <a:rPr lang="en-GB" sz="2800" dirty="0" smtClean="0"/>
              <a:t>Increase </a:t>
            </a:r>
            <a:r>
              <a:rPr lang="en-GB" sz="2800" dirty="0" smtClean="0"/>
              <a:t>in </a:t>
            </a:r>
            <a:r>
              <a:rPr lang="en-GB" sz="2800" dirty="0" smtClean="0"/>
              <a:t>Risk</a:t>
            </a:r>
            <a:endParaRPr lang="en-GB" sz="2800" dirty="0" smtClean="0"/>
          </a:p>
          <a:p>
            <a:r>
              <a:rPr lang="en-GB" sz="2800" dirty="0" smtClean="0"/>
              <a:t>New Technology </a:t>
            </a:r>
            <a:r>
              <a:rPr lang="en-GB" sz="2800" dirty="0" smtClean="0"/>
              <a:t>Can </a:t>
            </a:r>
            <a:r>
              <a:rPr lang="en-GB" sz="2800" dirty="0" smtClean="0"/>
              <a:t>A</a:t>
            </a:r>
            <a:r>
              <a:rPr lang="en-GB" sz="2800" dirty="0" smtClean="0"/>
              <a:t>lso Be Leveraged </a:t>
            </a:r>
            <a:r>
              <a:rPr lang="en-GB" sz="2800" dirty="0" smtClean="0"/>
              <a:t>to </a:t>
            </a:r>
            <a:r>
              <a:rPr lang="en-GB" sz="2800" dirty="0" smtClean="0"/>
              <a:t>Shorten </a:t>
            </a:r>
            <a:r>
              <a:rPr lang="en-GB" sz="2800" dirty="0" smtClean="0"/>
              <a:t>D</a:t>
            </a:r>
            <a:r>
              <a:rPr lang="en-GB" sz="2800" dirty="0" smtClean="0"/>
              <a:t>evelopment </a:t>
            </a:r>
            <a:r>
              <a:rPr lang="en-GB" sz="2800" dirty="0" smtClean="0"/>
              <a:t>C</a:t>
            </a:r>
            <a:r>
              <a:rPr lang="en-GB" sz="2800" dirty="0" smtClean="0"/>
              <a:t>ycles</a:t>
            </a:r>
            <a:r>
              <a:rPr lang="en-GB" sz="2800" dirty="0" smtClean="0"/>
              <a:t>, </a:t>
            </a:r>
            <a:r>
              <a:rPr lang="en-GB" sz="2800" dirty="0" smtClean="0"/>
              <a:t>L</a:t>
            </a:r>
            <a:r>
              <a:rPr lang="en-GB" sz="2800" dirty="0" smtClean="0"/>
              <a:t>ower </a:t>
            </a:r>
            <a:r>
              <a:rPr lang="en-GB" sz="2800" dirty="0" smtClean="0"/>
              <a:t>C</a:t>
            </a:r>
            <a:r>
              <a:rPr lang="en-GB" sz="2800" dirty="0" smtClean="0"/>
              <a:t>osts</a:t>
            </a:r>
            <a:r>
              <a:rPr lang="en-GB" sz="2800" dirty="0" smtClean="0"/>
              <a:t>, </a:t>
            </a:r>
            <a:r>
              <a:rPr lang="en-GB" sz="2800" dirty="0" smtClean="0"/>
              <a:t>Lower Resources </a:t>
            </a:r>
            <a:r>
              <a:rPr lang="en-GB" sz="2800" dirty="0" smtClean="0"/>
              <a:t>and </a:t>
            </a:r>
            <a:r>
              <a:rPr lang="en-GB" sz="2800" dirty="0" smtClean="0"/>
              <a:t>Empower End Clients</a:t>
            </a:r>
            <a:endParaRPr lang="en-GB" sz="2800" dirty="0" smtClean="0"/>
          </a:p>
          <a:p>
            <a:pPr marL="0" indent="0">
              <a:buNone/>
            </a:pPr>
            <a:endParaRPr lang="en-GB" dirty="0" smtClean="0"/>
          </a:p>
        </p:txBody>
      </p:sp>
    </p:spTree>
    <p:extLst>
      <p:ext uri="{BB962C8B-B14F-4D97-AF65-F5344CB8AC3E}">
        <p14:creationId xmlns:p14="http://schemas.microsoft.com/office/powerpoint/2010/main" xmlns="" val="3991612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rryRana_UK-01.tif"/>
          <p:cNvPicPr>
            <a:picLocks noChangeAspect="1"/>
          </p:cNvPicPr>
          <p:nvPr/>
        </p:nvPicPr>
        <p:blipFill>
          <a:blip r:embed="rId2" cstate="print"/>
          <a:stretch>
            <a:fillRect/>
          </a:stretch>
        </p:blipFill>
        <p:spPr>
          <a:xfrm>
            <a:off x="76200" y="2286000"/>
            <a:ext cx="4876083" cy="3169920"/>
          </a:xfrm>
          <a:prstGeom prst="rect">
            <a:avLst/>
          </a:prstGeom>
        </p:spPr>
      </p:pic>
      <p:pic>
        <p:nvPicPr>
          <p:cNvPr id="7" name="Picture 6" descr="App-Rain-Cloud-to-Tablet_XSP.gif"/>
          <p:cNvPicPr>
            <a:picLocks noChangeAspect="1"/>
          </p:cNvPicPr>
          <p:nvPr/>
        </p:nvPicPr>
        <p:blipFill>
          <a:blip r:embed="rId3" cstate="print">
            <a:clrChange>
              <a:clrFrom>
                <a:srgbClr val="FFFFFF"/>
              </a:clrFrom>
              <a:clrTo>
                <a:srgbClr val="FFFFFF">
                  <a:alpha val="0"/>
                </a:srgbClr>
              </a:clrTo>
            </a:clrChange>
          </a:blip>
          <a:srcRect l="7687" t="3077" r="6218" b="7689"/>
          <a:stretch>
            <a:fillRect/>
          </a:stretch>
        </p:blipFill>
        <p:spPr>
          <a:xfrm>
            <a:off x="2514600" y="985158"/>
            <a:ext cx="5670331" cy="5872842"/>
          </a:xfrm>
          <a:prstGeom prst="rect">
            <a:avLst/>
          </a:prstGeom>
        </p:spPr>
      </p:pic>
      <p:sp>
        <p:nvSpPr>
          <p:cNvPr id="11" name="Title 10"/>
          <p:cNvSpPr>
            <a:spLocks noGrp="1"/>
          </p:cNvSpPr>
          <p:nvPr>
            <p:ph type="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Actions Today</a:t>
            </a:r>
            <a:endParaRPr lang="en-GB" dirty="0"/>
          </a:p>
        </p:txBody>
      </p:sp>
      <p:sp>
        <p:nvSpPr>
          <p:cNvPr id="3" name="Content Placeholder 2"/>
          <p:cNvSpPr>
            <a:spLocks noGrp="1"/>
          </p:cNvSpPr>
          <p:nvPr>
            <p:ph idx="1"/>
          </p:nvPr>
        </p:nvSpPr>
        <p:spPr/>
        <p:txBody>
          <a:bodyPr/>
          <a:lstStyle/>
          <a:p>
            <a:r>
              <a:rPr lang="en-GB" sz="2800" dirty="0" smtClean="0"/>
              <a:t>Economic </a:t>
            </a:r>
            <a:r>
              <a:rPr lang="en-GB" sz="2800" dirty="0" smtClean="0"/>
              <a:t>Uncertainty </a:t>
            </a:r>
            <a:r>
              <a:rPr lang="en-GB" sz="2800" dirty="0" smtClean="0"/>
              <a:t>B</a:t>
            </a:r>
            <a:r>
              <a:rPr lang="en-GB" sz="2800" dirty="0" smtClean="0"/>
              <a:t>reeds Risk</a:t>
            </a:r>
            <a:endParaRPr lang="en-GB" sz="2800" dirty="0" smtClean="0"/>
          </a:p>
          <a:p>
            <a:r>
              <a:rPr lang="en-GB" sz="2800" dirty="0" smtClean="0"/>
              <a:t>Rising </a:t>
            </a:r>
            <a:r>
              <a:rPr lang="en-GB" sz="2800" dirty="0" smtClean="0"/>
              <a:t>Corporate Actions Volumes</a:t>
            </a:r>
            <a:endParaRPr lang="en-GB" sz="2800" dirty="0" smtClean="0"/>
          </a:p>
          <a:p>
            <a:r>
              <a:rPr lang="en-GB" sz="2800" dirty="0" smtClean="0"/>
              <a:t>Rising </a:t>
            </a:r>
            <a:r>
              <a:rPr lang="en-GB" sz="2800" dirty="0" smtClean="0"/>
              <a:t>Corporate Actions Complexity</a:t>
            </a:r>
            <a:endParaRPr lang="en-GB" sz="2800" dirty="0" smtClean="0"/>
          </a:p>
          <a:p>
            <a:r>
              <a:rPr lang="en-GB" sz="2800" dirty="0" smtClean="0"/>
              <a:t>Threat of </a:t>
            </a:r>
            <a:r>
              <a:rPr lang="en-GB" sz="2800" dirty="0" err="1" smtClean="0"/>
              <a:t>Eurozone</a:t>
            </a:r>
            <a:r>
              <a:rPr lang="en-GB" sz="2800" dirty="0" smtClean="0"/>
              <a:t> </a:t>
            </a:r>
            <a:r>
              <a:rPr lang="en-GB" sz="2800" dirty="0" smtClean="0"/>
              <a:t>Disintegration</a:t>
            </a:r>
            <a:endParaRPr lang="en-GB" sz="2800" dirty="0" smtClean="0"/>
          </a:p>
          <a:p>
            <a:r>
              <a:rPr lang="en-GB" sz="2800" dirty="0" smtClean="0"/>
              <a:t>Increased </a:t>
            </a:r>
            <a:r>
              <a:rPr lang="en-GB" sz="2800" dirty="0" smtClean="0"/>
              <a:t>Exposure </a:t>
            </a:r>
            <a:r>
              <a:rPr lang="en-GB" sz="2800" dirty="0" smtClean="0"/>
              <a:t>to </a:t>
            </a:r>
            <a:r>
              <a:rPr lang="en-GB" sz="2800" dirty="0" smtClean="0"/>
              <a:t>Emerging </a:t>
            </a:r>
            <a:r>
              <a:rPr lang="en-GB" sz="2800" dirty="0" smtClean="0"/>
              <a:t>M</a:t>
            </a:r>
            <a:r>
              <a:rPr lang="en-GB" sz="2800" dirty="0" smtClean="0"/>
              <a:t>arkets </a:t>
            </a:r>
            <a:r>
              <a:rPr lang="en-GB" sz="2800" dirty="0" smtClean="0"/>
              <a:t>and </a:t>
            </a:r>
            <a:r>
              <a:rPr lang="en-GB" sz="2800" dirty="0" smtClean="0"/>
              <a:t>Exotic Instruments</a:t>
            </a:r>
            <a:endParaRPr lang="en-GB" sz="2800" dirty="0" smtClean="0"/>
          </a:p>
          <a:p>
            <a:r>
              <a:rPr lang="en-GB" sz="2800" dirty="0" smtClean="0"/>
              <a:t>Advent of Cloud</a:t>
            </a:r>
            <a:endParaRPr lang="en-GB" sz="2800" dirty="0"/>
          </a:p>
        </p:txBody>
      </p:sp>
    </p:spTree>
    <p:extLst>
      <p:ext uri="{BB962C8B-B14F-4D97-AF65-F5344CB8AC3E}">
        <p14:creationId xmlns:p14="http://schemas.microsoft.com/office/powerpoint/2010/main" xmlns="" val="2286872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noFill/>
          <a:ln/>
        </p:spPr>
        <p:txBody>
          <a:bodyPr/>
          <a:lstStyle/>
          <a:p>
            <a:r>
              <a:rPr lang="en-US" dirty="0"/>
              <a:t>Corporate Action Risk Points</a:t>
            </a:r>
          </a:p>
        </p:txBody>
      </p:sp>
      <p:sp>
        <p:nvSpPr>
          <p:cNvPr id="3075" name="Rectangle 3"/>
          <p:cNvSpPr>
            <a:spLocks noGrp="1" noChangeArrowheads="1"/>
          </p:cNvSpPr>
          <p:nvPr>
            <p:ph idx="1"/>
          </p:nvPr>
        </p:nvSpPr>
        <p:spPr/>
        <p:txBody>
          <a:bodyPr/>
          <a:lstStyle/>
          <a:p>
            <a:pPr marL="457200" indent="-457200"/>
            <a:r>
              <a:rPr lang="en-US" sz="2800" dirty="0"/>
              <a:t>Data Quality and </a:t>
            </a:r>
            <a:r>
              <a:rPr lang="en-US" sz="2800" dirty="0" smtClean="0"/>
              <a:t>Timeliness</a:t>
            </a:r>
            <a:endParaRPr lang="en-US" sz="2800" dirty="0"/>
          </a:p>
          <a:p>
            <a:pPr marL="457200" indent="-457200"/>
            <a:r>
              <a:rPr lang="en-US" sz="2800" dirty="0"/>
              <a:t>Data </a:t>
            </a:r>
            <a:r>
              <a:rPr lang="en-US" sz="2800" dirty="0" smtClean="0"/>
              <a:t>Comparison</a:t>
            </a:r>
            <a:endParaRPr lang="en-US" sz="2800" dirty="0"/>
          </a:p>
          <a:p>
            <a:pPr marL="457200" indent="-457200"/>
            <a:r>
              <a:rPr lang="en-US" sz="2800" dirty="0"/>
              <a:t>Integration of Back Office </a:t>
            </a:r>
            <a:r>
              <a:rPr lang="en-US" sz="2800" dirty="0" smtClean="0"/>
              <a:t>Information:</a:t>
            </a:r>
          </a:p>
          <a:p>
            <a:pPr marL="857250" lvl="1" indent="-457200"/>
            <a:r>
              <a:rPr lang="en-US" dirty="0" smtClean="0"/>
              <a:t>Securities</a:t>
            </a:r>
          </a:p>
          <a:p>
            <a:pPr marL="857250" lvl="1" indent="-457200"/>
            <a:r>
              <a:rPr lang="en-US" dirty="0" smtClean="0"/>
              <a:t>Accounts</a:t>
            </a:r>
          </a:p>
          <a:p>
            <a:pPr marL="857250" lvl="1" indent="-457200"/>
            <a:r>
              <a:rPr lang="en-US" dirty="0" smtClean="0"/>
              <a:t>Eligible </a:t>
            </a:r>
            <a:r>
              <a:rPr lang="en-US" dirty="0"/>
              <a:t>Positions</a:t>
            </a:r>
          </a:p>
          <a:p>
            <a:pPr>
              <a:buFontTx/>
              <a:buNone/>
            </a:pPr>
            <a:endParaRPr lang="en-US" sz="2800" dirty="0"/>
          </a:p>
        </p:txBody>
      </p:sp>
    </p:spTree>
    <p:extLst>
      <p:ext uri="{BB962C8B-B14F-4D97-AF65-F5344CB8AC3E}">
        <p14:creationId xmlns:p14="http://schemas.microsoft.com/office/powerpoint/2010/main" xmlns="" val="1150204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noFill/>
          <a:ln/>
        </p:spPr>
        <p:txBody>
          <a:bodyPr/>
          <a:lstStyle/>
          <a:p>
            <a:r>
              <a:rPr lang="en-US" dirty="0"/>
              <a:t>Corporate Action Risk Points</a:t>
            </a:r>
          </a:p>
        </p:txBody>
      </p:sp>
      <p:sp>
        <p:nvSpPr>
          <p:cNvPr id="3075" name="Rectangle 3"/>
          <p:cNvSpPr>
            <a:spLocks noGrp="1" noChangeArrowheads="1"/>
          </p:cNvSpPr>
          <p:nvPr>
            <p:ph idx="1"/>
          </p:nvPr>
        </p:nvSpPr>
        <p:spPr/>
        <p:txBody>
          <a:bodyPr/>
          <a:lstStyle/>
          <a:p>
            <a:r>
              <a:rPr lang="en-US" sz="2800" dirty="0" smtClean="0"/>
              <a:t>Global Operations </a:t>
            </a:r>
            <a:r>
              <a:rPr lang="en-US" sz="2800" dirty="0" smtClean="0"/>
              <a:t>Based </a:t>
            </a:r>
            <a:r>
              <a:rPr lang="en-US" sz="2800" dirty="0" smtClean="0"/>
              <a:t>in </a:t>
            </a:r>
            <a:r>
              <a:rPr lang="en-US" sz="2800" dirty="0" smtClean="0"/>
              <a:t>Multiple </a:t>
            </a:r>
            <a:r>
              <a:rPr lang="en-US" sz="2800" dirty="0" smtClean="0"/>
              <a:t>L</a:t>
            </a:r>
            <a:r>
              <a:rPr lang="en-US" sz="2800" dirty="0" smtClean="0"/>
              <a:t>ocations</a:t>
            </a:r>
            <a:endParaRPr lang="en-US" sz="2800" dirty="0"/>
          </a:p>
          <a:p>
            <a:r>
              <a:rPr lang="en-US" sz="2800" dirty="0" smtClean="0"/>
              <a:t>Notification </a:t>
            </a:r>
            <a:r>
              <a:rPr lang="en-US" sz="2800" dirty="0"/>
              <a:t>to </a:t>
            </a:r>
            <a:r>
              <a:rPr lang="en-US" sz="2800" dirty="0" smtClean="0"/>
              <a:t>Clients</a:t>
            </a:r>
            <a:endParaRPr lang="en-US" sz="2800" dirty="0"/>
          </a:p>
          <a:p>
            <a:r>
              <a:rPr lang="en-US" sz="2800" dirty="0"/>
              <a:t>Client Response </a:t>
            </a:r>
            <a:r>
              <a:rPr lang="en-US" sz="2800" dirty="0" smtClean="0"/>
              <a:t>Capture</a:t>
            </a:r>
            <a:endParaRPr lang="en-US" sz="2800" dirty="0"/>
          </a:p>
          <a:p>
            <a:r>
              <a:rPr lang="en-US" sz="2800" dirty="0"/>
              <a:t>Responding </a:t>
            </a:r>
            <a:r>
              <a:rPr lang="en-US" sz="2800" dirty="0" smtClean="0"/>
              <a:t>Back </a:t>
            </a:r>
            <a:r>
              <a:rPr lang="en-US" sz="2800" dirty="0"/>
              <a:t>to </a:t>
            </a:r>
            <a:r>
              <a:rPr lang="en-US" sz="2800" dirty="0" smtClean="0"/>
              <a:t>Custodians/PB</a:t>
            </a:r>
            <a:endParaRPr lang="en-US" sz="2800" dirty="0"/>
          </a:p>
          <a:p>
            <a:r>
              <a:rPr lang="en-US" sz="2800" dirty="0"/>
              <a:t>Stagnation of </a:t>
            </a:r>
            <a:r>
              <a:rPr lang="en-US" sz="2800" dirty="0" smtClean="0"/>
              <a:t>Growth </a:t>
            </a:r>
            <a:r>
              <a:rPr lang="en-US" sz="2800" dirty="0"/>
              <a:t>D</a:t>
            </a:r>
            <a:r>
              <a:rPr lang="en-US" sz="2800" dirty="0" smtClean="0"/>
              <a:t>ue </a:t>
            </a:r>
            <a:r>
              <a:rPr lang="en-US" sz="2800" dirty="0"/>
              <a:t>to </a:t>
            </a:r>
            <a:r>
              <a:rPr lang="en-US" sz="2800" dirty="0" smtClean="0"/>
              <a:t>Lack </a:t>
            </a:r>
            <a:r>
              <a:rPr lang="en-US" sz="2800" dirty="0"/>
              <a:t>of </a:t>
            </a:r>
            <a:r>
              <a:rPr lang="en-US" sz="2800" dirty="0" smtClean="0"/>
              <a:t>Scalability</a:t>
            </a:r>
            <a:endParaRPr lang="en-US" sz="2800" dirty="0" smtClean="0"/>
          </a:p>
          <a:p>
            <a:r>
              <a:rPr lang="en-US" sz="2800" dirty="0" smtClean="0"/>
              <a:t>Impact of </a:t>
            </a:r>
            <a:r>
              <a:rPr lang="en-US" sz="2800" dirty="0" smtClean="0"/>
              <a:t>Move </a:t>
            </a:r>
            <a:r>
              <a:rPr lang="en-US" sz="2800" dirty="0" smtClean="0"/>
              <a:t>to the </a:t>
            </a:r>
            <a:r>
              <a:rPr lang="en-US" sz="2800" dirty="0" smtClean="0"/>
              <a:t>Cloud</a:t>
            </a:r>
            <a:endParaRPr lang="en-US" sz="2800" dirty="0"/>
          </a:p>
        </p:txBody>
      </p:sp>
    </p:spTree>
    <p:extLst>
      <p:ext uri="{BB962C8B-B14F-4D97-AF65-F5344CB8AC3E}">
        <p14:creationId xmlns:p14="http://schemas.microsoft.com/office/powerpoint/2010/main" xmlns="" val="294209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Data Quality and Timeliness</a:t>
            </a:r>
          </a:p>
        </p:txBody>
      </p:sp>
      <p:sp>
        <p:nvSpPr>
          <p:cNvPr id="11267" name="Rectangle 3"/>
          <p:cNvSpPr>
            <a:spLocks noGrp="1" noChangeArrowheads="1"/>
          </p:cNvSpPr>
          <p:nvPr>
            <p:ph idx="1"/>
          </p:nvPr>
        </p:nvSpPr>
        <p:spPr/>
        <p:txBody>
          <a:bodyPr/>
          <a:lstStyle/>
          <a:p>
            <a:r>
              <a:rPr lang="en-US" sz="2800" dirty="0"/>
              <a:t>XBRL Initiative &amp; DTCC </a:t>
            </a:r>
            <a:r>
              <a:rPr lang="en-US" sz="2800" dirty="0" smtClean="0"/>
              <a:t>Re-</a:t>
            </a:r>
            <a:r>
              <a:rPr lang="en-US" sz="2800" dirty="0" smtClean="0"/>
              <a:t>E</a:t>
            </a:r>
            <a:r>
              <a:rPr lang="en-US" sz="2800" dirty="0" smtClean="0"/>
              <a:t>ngineering</a:t>
            </a:r>
            <a:endParaRPr lang="en-US" sz="2800" dirty="0"/>
          </a:p>
          <a:p>
            <a:pPr lvl="1"/>
            <a:r>
              <a:rPr lang="en-US" sz="2400" dirty="0">
                <a:solidFill>
                  <a:srgbClr val="000000"/>
                </a:solidFill>
              </a:rPr>
              <a:t>DTCC, SWIFT and XBRL US are building an XBRL </a:t>
            </a:r>
            <a:r>
              <a:rPr lang="en-US" sz="2400" dirty="0" smtClean="0">
                <a:solidFill>
                  <a:srgbClr val="000000"/>
                </a:solidFill>
              </a:rPr>
              <a:t>Corporate </a:t>
            </a:r>
            <a:r>
              <a:rPr lang="en-US" sz="2400" dirty="0">
                <a:solidFill>
                  <a:srgbClr val="000000"/>
                </a:solidFill>
              </a:rPr>
              <a:t>A</a:t>
            </a:r>
            <a:r>
              <a:rPr lang="en-US" sz="2400" dirty="0" smtClean="0">
                <a:solidFill>
                  <a:srgbClr val="000000"/>
                </a:solidFill>
              </a:rPr>
              <a:t>ctions </a:t>
            </a:r>
            <a:r>
              <a:rPr lang="en-US" sz="2400" dirty="0">
                <a:solidFill>
                  <a:srgbClr val="000000"/>
                </a:solidFill>
              </a:rPr>
              <a:t>taxonomy based on, and aligned with, the ISO 20022 repository </a:t>
            </a:r>
            <a:r>
              <a:rPr lang="en-US" sz="2400" dirty="0" smtClean="0">
                <a:solidFill>
                  <a:srgbClr val="000000"/>
                </a:solidFill>
              </a:rPr>
              <a:t>elements</a:t>
            </a:r>
            <a:endParaRPr lang="en-US" sz="2400" dirty="0">
              <a:solidFill>
                <a:srgbClr val="000000"/>
              </a:solidFill>
            </a:endParaRPr>
          </a:p>
          <a:p>
            <a:pPr lvl="1"/>
            <a:r>
              <a:rPr lang="en-US" sz="2400" dirty="0">
                <a:solidFill>
                  <a:srgbClr val="000000"/>
                </a:solidFill>
              </a:rPr>
              <a:t>DTCC, SWIFT and XBRL US will leverage the expanding adoption of XBRL in the </a:t>
            </a:r>
            <a:r>
              <a:rPr lang="en-US" sz="2400" dirty="0" smtClean="0">
                <a:solidFill>
                  <a:srgbClr val="000000"/>
                </a:solidFill>
              </a:rPr>
              <a:t>U.S.</a:t>
            </a:r>
            <a:endParaRPr lang="en-US" sz="2400" dirty="0">
              <a:solidFill>
                <a:srgbClr val="000000"/>
              </a:solidFill>
            </a:endParaRPr>
          </a:p>
          <a:p>
            <a:pPr lvl="1"/>
            <a:r>
              <a:rPr lang="en-US" sz="2400" dirty="0">
                <a:solidFill>
                  <a:srgbClr val="000000"/>
                </a:solidFill>
              </a:rPr>
              <a:t>DTCC will also create a </a:t>
            </a:r>
            <a:r>
              <a:rPr lang="en-US" altLang="en-US" sz="2400" dirty="0">
                <a:solidFill>
                  <a:srgbClr val="000000"/>
                </a:solidFill>
              </a:rPr>
              <a:t>u</a:t>
            </a:r>
            <a:r>
              <a:rPr lang="en-US" sz="2400" dirty="0">
                <a:solidFill>
                  <a:srgbClr val="000000"/>
                </a:solidFill>
              </a:rPr>
              <a:t>nique ID to be associated with each </a:t>
            </a:r>
            <a:r>
              <a:rPr lang="en-US" sz="2400" dirty="0" smtClean="0">
                <a:solidFill>
                  <a:srgbClr val="000000"/>
                </a:solidFill>
              </a:rPr>
              <a:t>Corporate </a:t>
            </a:r>
            <a:r>
              <a:rPr lang="en-US" sz="2400" dirty="0">
                <a:solidFill>
                  <a:srgbClr val="000000"/>
                </a:solidFill>
              </a:rPr>
              <a:t>A</a:t>
            </a:r>
            <a:r>
              <a:rPr lang="en-US" sz="2400" dirty="0" smtClean="0">
                <a:solidFill>
                  <a:srgbClr val="000000"/>
                </a:solidFill>
              </a:rPr>
              <a:t>ction </a:t>
            </a:r>
            <a:r>
              <a:rPr lang="en-US" sz="2400" dirty="0">
                <a:solidFill>
                  <a:srgbClr val="000000"/>
                </a:solidFill>
              </a:rPr>
              <a:t>announcement upon its </a:t>
            </a:r>
            <a:r>
              <a:rPr lang="en-US" sz="2400" dirty="0" smtClean="0">
                <a:solidFill>
                  <a:srgbClr val="000000"/>
                </a:solidFill>
              </a:rPr>
              <a:t>creation</a:t>
            </a:r>
            <a:endParaRPr lang="en-US" sz="2400" dirty="0">
              <a:solidFill>
                <a:srgbClr val="000000"/>
              </a:solidFill>
            </a:endParaRPr>
          </a:p>
          <a:p>
            <a:pPr lvl="1" algn="r">
              <a:buFontTx/>
              <a:buNone/>
            </a:pPr>
            <a:endParaRPr lang="en-US" sz="1000" dirty="0" smtClean="0"/>
          </a:p>
        </p:txBody>
      </p:sp>
    </p:spTree>
    <p:extLst>
      <p:ext uri="{BB962C8B-B14F-4D97-AF65-F5344CB8AC3E}">
        <p14:creationId xmlns:p14="http://schemas.microsoft.com/office/powerpoint/2010/main" xmlns="" val="277173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t>Data Quality and Timeliness</a:t>
            </a:r>
          </a:p>
        </p:txBody>
      </p:sp>
      <p:sp>
        <p:nvSpPr>
          <p:cNvPr id="1027" name="Rectangle 3"/>
          <p:cNvSpPr>
            <a:spLocks noGrp="1" noChangeArrowheads="1"/>
          </p:cNvSpPr>
          <p:nvPr>
            <p:ph idx="1"/>
          </p:nvPr>
        </p:nvSpPr>
        <p:spPr/>
        <p:txBody>
          <a:bodyPr/>
          <a:lstStyle/>
          <a:p>
            <a:pPr>
              <a:lnSpc>
                <a:spcPct val="90000"/>
              </a:lnSpc>
            </a:pPr>
            <a:r>
              <a:rPr lang="en-US" sz="2800" dirty="0"/>
              <a:t>XBRL Initiative </a:t>
            </a:r>
            <a:r>
              <a:rPr lang="en-US" sz="2800" dirty="0" smtClean="0"/>
              <a:t>– Benefits</a:t>
            </a:r>
          </a:p>
          <a:p>
            <a:pPr lvl="1">
              <a:lnSpc>
                <a:spcPct val="90000"/>
              </a:lnSpc>
            </a:pPr>
            <a:r>
              <a:rPr lang="en-US" sz="2400" dirty="0" smtClean="0">
                <a:solidFill>
                  <a:srgbClr val="000000"/>
                </a:solidFill>
              </a:rPr>
              <a:t>Issuers: The intent and content of the originating offer will be clear to the investor, without fear of misinterpretation due to manual manipulation</a:t>
            </a:r>
          </a:p>
          <a:p>
            <a:pPr lvl="1">
              <a:lnSpc>
                <a:spcPct val="90000"/>
              </a:lnSpc>
            </a:pPr>
            <a:r>
              <a:rPr lang="en-US" sz="2400" dirty="0" smtClean="0">
                <a:solidFill>
                  <a:srgbClr val="000000"/>
                </a:solidFill>
              </a:rPr>
              <a:t>Financial Services Industry: The manual interpretation, re-keying and manual exceptions will be significantly lessened</a:t>
            </a:r>
          </a:p>
          <a:p>
            <a:pPr lvl="1">
              <a:lnSpc>
                <a:spcPct val="90000"/>
              </a:lnSpc>
            </a:pPr>
            <a:r>
              <a:rPr lang="en-US" sz="2400" dirty="0" smtClean="0">
                <a:solidFill>
                  <a:srgbClr val="000000"/>
                </a:solidFill>
              </a:rPr>
              <a:t>Investors: The data comes directly from the issuing source without manual intervention or interpretation by third parties</a:t>
            </a:r>
          </a:p>
          <a:p>
            <a:pPr lvl="1" algn="r">
              <a:lnSpc>
                <a:spcPct val="90000"/>
              </a:lnSpc>
              <a:buFontTx/>
              <a:buNone/>
            </a:pPr>
            <a:endParaRPr lang="en-US" sz="1000" dirty="0" smtClean="0"/>
          </a:p>
        </p:txBody>
      </p:sp>
    </p:spTree>
    <p:extLst>
      <p:ext uri="{BB962C8B-B14F-4D97-AF65-F5344CB8AC3E}">
        <p14:creationId xmlns:p14="http://schemas.microsoft.com/office/powerpoint/2010/main" xmlns="" val="55897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38" name="Line 126"/>
          <p:cNvSpPr>
            <a:spLocks noChangeShapeType="1"/>
          </p:cNvSpPr>
          <p:nvPr/>
        </p:nvSpPr>
        <p:spPr bwMode="auto">
          <a:xfrm>
            <a:off x="8193088" y="4257675"/>
            <a:ext cx="0" cy="466725"/>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110" name="Down Arrow 109"/>
          <p:cNvSpPr/>
          <p:nvPr/>
        </p:nvSpPr>
        <p:spPr>
          <a:xfrm>
            <a:off x="7858170" y="3262959"/>
            <a:ext cx="685800" cy="1005840"/>
          </a:xfrm>
          <a:prstGeom prst="downArrow">
            <a:avLst/>
          </a:prstGeom>
          <a:solidFill>
            <a:srgbClr val="9BBB59"/>
          </a:solidFill>
          <a:ln w="6350">
            <a:solidFill>
              <a:srgbClr val="5F5F5F"/>
            </a:solidFill>
          </a:ln>
          <a:effectLst>
            <a:outerShdw blurRad="40000" dist="23000" dir="5400000" rotWithShape="0">
              <a:srgbClr val="CCCCCC">
                <a:alpha val="38000"/>
              </a:srgbClr>
            </a:outerShdw>
          </a:effectLst>
          <a:scene3d>
            <a:camera prst="orthographicFront">
              <a:rot lat="0" lon="0" rev="0"/>
            </a:camera>
            <a:lightRig rig="contrasting" dir="t">
              <a:rot lat="0" lon="0" rev="0"/>
            </a:lightRig>
          </a:scene3d>
          <a:sp3d prstMaterial="metal">
            <a:bevelT w="88900" h="38100"/>
            <a:bevelB w="0" h="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mtClean="0">
              <a:solidFill>
                <a:prstClr val="white"/>
              </a:solidFill>
              <a:latin typeface="Calibri" pitchFamily="34" charset="0"/>
            </a:endParaRPr>
          </a:p>
        </p:txBody>
      </p:sp>
      <p:sp>
        <p:nvSpPr>
          <p:cNvPr id="111" name="TextBox 22"/>
          <p:cNvSpPr txBox="1">
            <a:spLocks noChangeArrowheads="1"/>
          </p:cNvSpPr>
          <p:nvPr/>
        </p:nvSpPr>
        <p:spPr bwMode="auto">
          <a:xfrm rot="-5400000">
            <a:off x="7754938" y="3500438"/>
            <a:ext cx="8318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ctr">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black"/>
                </a:solidFill>
                <a:latin typeface="Calibri" pitchFamily="34" charset="0"/>
              </a:rPr>
              <a:t>ISO MT564/8</a:t>
            </a:r>
          </a:p>
          <a:p>
            <a:pPr algn="ctr" eaLnBrk="1" fontAlgn="base" hangingPunct="1">
              <a:lnSpc>
                <a:spcPct val="90000"/>
              </a:lnSpc>
              <a:spcBef>
                <a:spcPct val="0"/>
              </a:spcBef>
              <a:spcAft>
                <a:spcPct val="0"/>
              </a:spcAft>
              <a:buClr>
                <a:srgbClr val="3A75C4"/>
              </a:buClr>
            </a:pPr>
            <a:r>
              <a:rPr lang="en-US" sz="1000" b="1" smtClean="0">
                <a:solidFill>
                  <a:prstClr val="black"/>
                </a:solidFill>
                <a:latin typeface="Calibri" pitchFamily="34" charset="0"/>
              </a:rPr>
              <a:t>NOTIFICATION</a:t>
            </a:r>
          </a:p>
        </p:txBody>
      </p:sp>
      <p:sp>
        <p:nvSpPr>
          <p:cNvPr id="58521" name="Line 153"/>
          <p:cNvSpPr>
            <a:spLocks noChangeShapeType="1"/>
          </p:cNvSpPr>
          <p:nvPr/>
        </p:nvSpPr>
        <p:spPr bwMode="auto">
          <a:xfrm>
            <a:off x="1700213" y="2714625"/>
            <a:ext cx="0" cy="2640013"/>
          </a:xfrm>
          <a:prstGeom prst="line">
            <a:avLst/>
          </a:prstGeom>
          <a:noFill/>
          <a:ln w="25400">
            <a:solidFill>
              <a:srgbClr val="CCCC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7377" name="Rectangle 9"/>
          <p:cNvSpPr>
            <a:spLocks noChangeArrowheads="1"/>
          </p:cNvSpPr>
          <p:nvPr/>
        </p:nvSpPr>
        <p:spPr bwMode="auto">
          <a:xfrm>
            <a:off x="228600" y="769938"/>
            <a:ext cx="8686800" cy="708025"/>
          </a:xfrm>
          <a:prstGeom prst="rect">
            <a:avLst/>
          </a:prstGeom>
          <a:noFill/>
          <a:ln w="9525">
            <a:noFill/>
            <a:miter lim="800000"/>
            <a:headEnd/>
            <a:tailEnd/>
          </a:ln>
        </p:spPr>
        <p:txBody>
          <a:bodyPr>
            <a:spAutoFit/>
          </a:bodyPr>
          <a:lstStyle/>
          <a:p>
            <a:pPr algn="ctr">
              <a:defRPr/>
            </a:pPr>
            <a:r>
              <a:rPr lang="en-US" b="1" dirty="0">
                <a:solidFill>
                  <a:prstClr val="white"/>
                </a:solidFill>
                <a:cs typeface="Arial" charset="0"/>
              </a:rPr>
              <a:t>System Overview</a:t>
            </a:r>
          </a:p>
          <a:p>
            <a:pPr algn="ctr">
              <a:defRPr/>
            </a:pPr>
            <a:r>
              <a:rPr lang="en-US" sz="2200" b="1" dirty="0">
                <a:solidFill>
                  <a:prstClr val="white"/>
                </a:solidFill>
                <a:cs typeface="Arial" charset="0"/>
              </a:rPr>
              <a:t>Corporate Actions Data Scrubbing and Notification Process</a:t>
            </a:r>
          </a:p>
        </p:txBody>
      </p:sp>
      <p:grpSp>
        <p:nvGrpSpPr>
          <p:cNvPr id="5" name="Group 168"/>
          <p:cNvGrpSpPr>
            <a:grpSpLocks/>
          </p:cNvGrpSpPr>
          <p:nvPr/>
        </p:nvGrpSpPr>
        <p:grpSpPr bwMode="auto">
          <a:xfrm>
            <a:off x="1835150" y="1541463"/>
            <a:ext cx="1633538" cy="1516062"/>
            <a:chOff x="1156" y="971"/>
            <a:chExt cx="1029" cy="955"/>
          </a:xfrm>
        </p:grpSpPr>
        <p:sp>
          <p:nvSpPr>
            <p:cNvPr id="59501" name="TextBox 22"/>
            <p:cNvSpPr txBox="1">
              <a:spLocks noChangeArrowheads="1"/>
            </p:cNvSpPr>
            <p:nvPr/>
          </p:nvSpPr>
          <p:spPr bwMode="auto">
            <a:xfrm>
              <a:off x="1156" y="1519"/>
              <a:ext cx="1029"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CLIENT BACK-OFFICE SYSTEMS</a:t>
              </a:r>
            </a:p>
            <a:p>
              <a:pPr algn="ctr" eaLnBrk="1" fontAlgn="base" hangingPunct="1">
                <a:spcBef>
                  <a:spcPct val="0"/>
                </a:spcBef>
                <a:spcAft>
                  <a:spcPct val="0"/>
                </a:spcAft>
              </a:pPr>
              <a:r>
                <a:rPr lang="en-US" sz="1000" smtClean="0">
                  <a:solidFill>
                    <a:prstClr val="white"/>
                  </a:solidFill>
                  <a:latin typeface="Calibri" pitchFamily="34" charset="0"/>
                </a:rPr>
                <a:t>Client Internal Files (e.g., Positions, Transactions, Other Client Data)</a:t>
              </a:r>
            </a:p>
          </p:txBody>
        </p:sp>
        <p:pic>
          <p:nvPicPr>
            <p:cNvPr id="59502"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7" y="971"/>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76"/>
          <p:cNvGrpSpPr>
            <a:grpSpLocks/>
          </p:cNvGrpSpPr>
          <p:nvPr/>
        </p:nvGrpSpPr>
        <p:grpSpPr bwMode="auto">
          <a:xfrm>
            <a:off x="392113" y="3403600"/>
            <a:ext cx="1084262" cy="1160463"/>
            <a:chOff x="269" y="2017"/>
            <a:chExt cx="683" cy="731"/>
          </a:xfrm>
        </p:grpSpPr>
        <p:grpSp>
          <p:nvGrpSpPr>
            <p:cNvPr id="59495" name="Group 73"/>
            <p:cNvGrpSpPr>
              <a:grpSpLocks/>
            </p:cNvGrpSpPr>
            <p:nvPr/>
          </p:nvGrpSpPr>
          <p:grpSpPr bwMode="auto">
            <a:xfrm>
              <a:off x="353" y="2017"/>
              <a:ext cx="505" cy="445"/>
              <a:chOff x="690249" y="2650454"/>
              <a:chExt cx="801292" cy="706106"/>
            </a:xfrm>
          </p:grpSpPr>
          <p:grpSp>
            <p:nvGrpSpPr>
              <p:cNvPr id="59497" name="Group 70"/>
              <p:cNvGrpSpPr>
                <a:grpSpLocks/>
              </p:cNvGrpSpPr>
              <p:nvPr/>
            </p:nvGrpSpPr>
            <p:grpSpPr bwMode="auto">
              <a:xfrm>
                <a:off x="690249" y="2650454"/>
                <a:ext cx="801292" cy="706106"/>
                <a:chOff x="628596" y="1846582"/>
                <a:chExt cx="801292" cy="706106"/>
              </a:xfrm>
            </p:grpSpPr>
            <p:pic>
              <p:nvPicPr>
                <p:cNvPr id="59499" name="Picture 4" descr="C:\Documents and Settings\wchan\Local Settings\Temporary Internet Files\Content.IE5\CH3GKCSQ\j043158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500000">
                  <a:off x="881248" y="1846582"/>
                  <a:ext cx="548640" cy="54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500" name="Picture 3" descr="C:\Documents and Settings\wchan\Local Settings\Temporary Internet Files\Content.IE5\CH3GKCSQ\j0431566[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596" y="1866888"/>
                  <a:ext cx="68125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9498" name="Picture 7" descr="C:\Documents and Settings\wchan\Local Settings\Temporary Internet Files\Content.IE5\IMW9RTXA\j043805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7750" y="2912745"/>
                <a:ext cx="27432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9496" name="TextBox 22"/>
            <p:cNvSpPr txBox="1">
              <a:spLocks noChangeArrowheads="1"/>
            </p:cNvSpPr>
            <p:nvPr/>
          </p:nvSpPr>
          <p:spPr bwMode="auto">
            <a:xfrm>
              <a:off x="269" y="2431"/>
              <a:ext cx="683"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Clr>
                  <a:srgbClr val="3A75C4"/>
                </a:buClr>
              </a:pPr>
              <a:r>
                <a:rPr lang="en-US" sz="1000" b="1" smtClean="0">
                  <a:solidFill>
                    <a:prstClr val="white"/>
                  </a:solidFill>
                  <a:latin typeface="Calibri" pitchFamily="34" charset="0"/>
                </a:rPr>
                <a:t>VENDOR DATA</a:t>
              </a:r>
            </a:p>
            <a:p>
              <a:pPr algn="ctr" eaLnBrk="1" fontAlgn="base" hangingPunct="1">
                <a:spcBef>
                  <a:spcPct val="0"/>
                </a:spcBef>
                <a:spcAft>
                  <a:spcPct val="0"/>
                </a:spcAft>
                <a:buClr>
                  <a:srgbClr val="3A75C4"/>
                </a:buClr>
              </a:pPr>
              <a:r>
                <a:rPr lang="en-US" sz="1000" smtClean="0">
                  <a:solidFill>
                    <a:prstClr val="white"/>
                  </a:solidFill>
                  <a:latin typeface="Calibri" pitchFamily="34" charset="0"/>
                </a:rPr>
                <a:t>30+ Supported </a:t>
              </a:r>
            </a:p>
            <a:p>
              <a:pPr algn="ctr" eaLnBrk="1" fontAlgn="base" hangingPunct="1">
                <a:spcBef>
                  <a:spcPct val="0"/>
                </a:spcBef>
                <a:spcAft>
                  <a:spcPct val="0"/>
                </a:spcAft>
                <a:buClr>
                  <a:srgbClr val="3A75C4"/>
                </a:buClr>
              </a:pPr>
              <a:r>
                <a:rPr lang="en-US" sz="1000" smtClean="0">
                  <a:solidFill>
                    <a:prstClr val="white"/>
                  </a:solidFill>
                  <a:latin typeface="Calibri" pitchFamily="34" charset="0"/>
                </a:rPr>
                <a:t>Vendor Interfaces</a:t>
              </a:r>
            </a:p>
          </p:txBody>
        </p:sp>
      </p:grpSp>
      <p:grpSp>
        <p:nvGrpSpPr>
          <p:cNvPr id="12" name="Group 77"/>
          <p:cNvGrpSpPr>
            <a:grpSpLocks/>
          </p:cNvGrpSpPr>
          <p:nvPr/>
        </p:nvGrpSpPr>
        <p:grpSpPr bwMode="auto">
          <a:xfrm>
            <a:off x="427038" y="4700588"/>
            <a:ext cx="1012825" cy="1150937"/>
            <a:chOff x="292" y="2910"/>
            <a:chExt cx="638" cy="725"/>
          </a:xfrm>
        </p:grpSpPr>
        <p:grpSp>
          <p:nvGrpSpPr>
            <p:cNvPr id="59491" name="Group 69"/>
            <p:cNvGrpSpPr>
              <a:grpSpLocks/>
            </p:cNvGrpSpPr>
            <p:nvPr/>
          </p:nvGrpSpPr>
          <p:grpSpPr bwMode="auto">
            <a:xfrm>
              <a:off x="343" y="2910"/>
              <a:ext cx="505" cy="445"/>
              <a:chOff x="628596" y="1846582"/>
              <a:chExt cx="801292" cy="706106"/>
            </a:xfrm>
          </p:grpSpPr>
          <p:pic>
            <p:nvPicPr>
              <p:cNvPr id="59493" name="Picture 4" descr="C:\Documents and Settings\wchan\Local Settings\Temporary Internet Files\Content.IE5\CH3GKCSQ\j043158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500000">
                <a:off x="881248" y="1846582"/>
                <a:ext cx="548640" cy="54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94" name="Picture 3" descr="C:\Documents and Settings\wchan\Local Settings\Temporary Internet Files\Content.IE5\CH3GKCSQ\j0431566[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596" y="1866888"/>
                <a:ext cx="68125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9492" name="TextBox 22"/>
            <p:cNvSpPr txBox="1">
              <a:spLocks noChangeArrowheads="1"/>
            </p:cNvSpPr>
            <p:nvPr/>
          </p:nvSpPr>
          <p:spPr bwMode="auto">
            <a:xfrm>
              <a:off x="292" y="3318"/>
              <a:ext cx="638"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Clr>
                  <a:srgbClr val="3A75C4"/>
                </a:buClr>
              </a:pPr>
              <a:r>
                <a:rPr lang="en-US" sz="1000" b="1" smtClean="0">
                  <a:solidFill>
                    <a:prstClr val="white"/>
                  </a:solidFill>
                  <a:latin typeface="Calibri" pitchFamily="34" charset="0"/>
                </a:rPr>
                <a:t>OTHER SOURCES</a:t>
              </a:r>
            </a:p>
            <a:p>
              <a:pPr algn="ctr" eaLnBrk="1" fontAlgn="base" hangingPunct="1">
                <a:spcBef>
                  <a:spcPct val="0"/>
                </a:spcBef>
                <a:spcAft>
                  <a:spcPct val="0"/>
                </a:spcAft>
                <a:buClr>
                  <a:srgbClr val="3A75C4"/>
                </a:buClr>
              </a:pPr>
              <a:r>
                <a:rPr lang="en-US" sz="1000" smtClean="0">
                  <a:solidFill>
                    <a:prstClr val="white"/>
                  </a:solidFill>
                  <a:latin typeface="Calibri" pitchFamily="34" charset="0"/>
                </a:rPr>
                <a:t>Newspapers,</a:t>
              </a:r>
            </a:p>
            <a:p>
              <a:pPr algn="ctr" eaLnBrk="1" fontAlgn="base" hangingPunct="1">
                <a:spcBef>
                  <a:spcPct val="0"/>
                </a:spcBef>
                <a:spcAft>
                  <a:spcPct val="0"/>
                </a:spcAft>
                <a:buClr>
                  <a:srgbClr val="3A75C4"/>
                </a:buClr>
              </a:pPr>
              <a:r>
                <a:rPr lang="en-US" sz="1000" smtClean="0">
                  <a:solidFill>
                    <a:prstClr val="white"/>
                  </a:solidFill>
                  <a:latin typeface="Calibri" pitchFamily="34" charset="0"/>
                </a:rPr>
                <a:t>Reports, etc.</a:t>
              </a:r>
            </a:p>
          </p:txBody>
        </p:sp>
      </p:grpSp>
      <p:grpSp>
        <p:nvGrpSpPr>
          <p:cNvPr id="14" name="Group 170"/>
          <p:cNvGrpSpPr>
            <a:grpSpLocks/>
          </p:cNvGrpSpPr>
          <p:nvPr/>
        </p:nvGrpSpPr>
        <p:grpSpPr bwMode="auto">
          <a:xfrm>
            <a:off x="323850" y="2097088"/>
            <a:ext cx="1189038" cy="1227137"/>
            <a:chOff x="204" y="1065"/>
            <a:chExt cx="749" cy="773"/>
          </a:xfrm>
        </p:grpSpPr>
        <p:grpSp>
          <p:nvGrpSpPr>
            <p:cNvPr id="59486" name="Group 78"/>
            <p:cNvGrpSpPr>
              <a:grpSpLocks/>
            </p:cNvGrpSpPr>
            <p:nvPr/>
          </p:nvGrpSpPr>
          <p:grpSpPr bwMode="auto">
            <a:xfrm>
              <a:off x="325" y="1065"/>
              <a:ext cx="533" cy="466"/>
              <a:chOff x="751902" y="3407107"/>
              <a:chExt cx="846848" cy="739443"/>
            </a:xfrm>
          </p:grpSpPr>
          <p:pic>
            <p:nvPicPr>
              <p:cNvPr id="59488" name="Picture 4" descr="C:\Documents and Settings\wchan\Local Settings\Temporary Internet Files\Content.IE5\CH3GKCSQ\j043158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500000">
                <a:off x="1004554" y="3407107"/>
                <a:ext cx="548640" cy="54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89" name="Picture 3" descr="C:\Documents and Settings\wchan\Local Settings\Temporary Internet Files\Content.IE5\CH3GKCSQ\j0431566[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902" y="3427413"/>
                <a:ext cx="68125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90" name="Picture 26" descr="SWIFTlogo.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4264" y="3692525"/>
                <a:ext cx="454486"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9487" name="TextBox 22"/>
            <p:cNvSpPr txBox="1">
              <a:spLocks noChangeArrowheads="1"/>
            </p:cNvSpPr>
            <p:nvPr/>
          </p:nvSpPr>
          <p:spPr bwMode="auto">
            <a:xfrm>
              <a:off x="204" y="1521"/>
              <a:ext cx="749"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Clr>
                  <a:srgbClr val="3A75C4"/>
                </a:buClr>
              </a:pPr>
              <a:r>
                <a:rPr lang="en-US" sz="1000" b="1" smtClean="0">
                  <a:solidFill>
                    <a:prstClr val="white"/>
                  </a:solidFill>
                  <a:latin typeface="Calibri" pitchFamily="34" charset="0"/>
                </a:rPr>
                <a:t>CUSTODIAN DATA</a:t>
              </a:r>
            </a:p>
            <a:p>
              <a:pPr algn="ctr" eaLnBrk="1" fontAlgn="base" hangingPunct="1">
                <a:spcBef>
                  <a:spcPct val="0"/>
                </a:spcBef>
                <a:spcAft>
                  <a:spcPct val="0"/>
                </a:spcAft>
                <a:buClr>
                  <a:srgbClr val="3A75C4"/>
                </a:buClr>
              </a:pPr>
              <a:r>
                <a:rPr lang="en-US" sz="1000" smtClean="0">
                  <a:solidFill>
                    <a:prstClr val="white"/>
                  </a:solidFill>
                  <a:latin typeface="Calibri" pitchFamily="34" charset="0"/>
                </a:rPr>
                <a:t>Custodians, Prime Brokers, Depots</a:t>
              </a:r>
            </a:p>
          </p:txBody>
        </p:sp>
      </p:grpSp>
      <p:grpSp>
        <p:nvGrpSpPr>
          <p:cNvPr id="16" name="Group 113"/>
          <p:cNvGrpSpPr>
            <a:grpSpLocks/>
          </p:cNvGrpSpPr>
          <p:nvPr/>
        </p:nvGrpSpPr>
        <p:grpSpPr bwMode="auto">
          <a:xfrm>
            <a:off x="2016125" y="3497263"/>
            <a:ext cx="1274763" cy="1376362"/>
            <a:chOff x="1307" y="2137"/>
            <a:chExt cx="803" cy="867"/>
          </a:xfrm>
        </p:grpSpPr>
        <p:sp>
          <p:nvSpPr>
            <p:cNvPr id="59482" name="TextBox 22"/>
            <p:cNvSpPr txBox="1">
              <a:spLocks noChangeArrowheads="1"/>
            </p:cNvSpPr>
            <p:nvPr/>
          </p:nvSpPr>
          <p:spPr bwMode="auto">
            <a:xfrm>
              <a:off x="1307" y="2694"/>
              <a:ext cx="803"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FILE SERVER</a:t>
              </a:r>
            </a:p>
            <a:p>
              <a:pPr algn="ctr" eaLnBrk="1" fontAlgn="base" hangingPunct="1">
                <a:spcBef>
                  <a:spcPct val="0"/>
                </a:spcBef>
                <a:spcAft>
                  <a:spcPct val="0"/>
                </a:spcAft>
              </a:pPr>
              <a:r>
                <a:rPr lang="en-US" sz="1000" smtClean="0">
                  <a:solidFill>
                    <a:prstClr val="white"/>
                  </a:solidFill>
                  <a:latin typeface="Calibri" pitchFamily="34" charset="0"/>
                </a:rPr>
                <a:t>XSP-Specific Directory Structure</a:t>
              </a:r>
            </a:p>
          </p:txBody>
        </p:sp>
        <p:grpSp>
          <p:nvGrpSpPr>
            <p:cNvPr id="59483" name="Group 112"/>
            <p:cNvGrpSpPr>
              <a:grpSpLocks/>
            </p:cNvGrpSpPr>
            <p:nvPr/>
          </p:nvGrpSpPr>
          <p:grpSpPr bwMode="auto">
            <a:xfrm>
              <a:off x="1475" y="2137"/>
              <a:ext cx="633" cy="576"/>
              <a:chOff x="1475" y="2137"/>
              <a:chExt cx="633" cy="576"/>
            </a:xfrm>
          </p:grpSpPr>
          <p:pic>
            <p:nvPicPr>
              <p:cNvPr id="59484"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 y="2137"/>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85" name="Picture 73" descr="j0432636[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63" y="2319"/>
                <a:ext cx="34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18" name="Group 169"/>
          <p:cNvGrpSpPr>
            <a:grpSpLocks/>
          </p:cNvGrpSpPr>
          <p:nvPr/>
        </p:nvGrpSpPr>
        <p:grpSpPr bwMode="auto">
          <a:xfrm>
            <a:off x="3671888" y="1516063"/>
            <a:ext cx="1054100" cy="1374775"/>
            <a:chOff x="2313" y="955"/>
            <a:chExt cx="664" cy="866"/>
          </a:xfrm>
        </p:grpSpPr>
        <p:sp>
          <p:nvSpPr>
            <p:cNvPr id="59478" name="TextBox 22"/>
            <p:cNvSpPr txBox="1">
              <a:spLocks noChangeArrowheads="1"/>
            </p:cNvSpPr>
            <p:nvPr/>
          </p:nvSpPr>
          <p:spPr bwMode="auto">
            <a:xfrm>
              <a:off x="2313" y="1520"/>
              <a:ext cx="658"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DATABASE SERVER</a:t>
              </a:r>
            </a:p>
            <a:p>
              <a:pPr algn="ctr" eaLnBrk="1" fontAlgn="base" hangingPunct="1">
                <a:spcBef>
                  <a:spcPct val="0"/>
                </a:spcBef>
                <a:spcAft>
                  <a:spcPct val="0"/>
                </a:spcAft>
              </a:pPr>
              <a:r>
                <a:rPr lang="en-US" sz="1000" smtClean="0">
                  <a:solidFill>
                    <a:prstClr val="white"/>
                  </a:solidFill>
                  <a:latin typeface="Calibri" pitchFamily="34" charset="0"/>
                </a:rPr>
                <a:t>XSP Database</a:t>
              </a:r>
            </a:p>
            <a:p>
              <a:pPr algn="ctr" eaLnBrk="1" fontAlgn="base" hangingPunct="1">
                <a:lnSpc>
                  <a:spcPct val="90000"/>
                </a:lnSpc>
                <a:spcBef>
                  <a:spcPct val="0"/>
                </a:spcBef>
                <a:spcAft>
                  <a:spcPct val="0"/>
                </a:spcAft>
                <a:buClr>
                  <a:srgbClr val="3A75C4"/>
                </a:buClr>
              </a:pPr>
              <a:endParaRPr lang="en-US" sz="1000" smtClean="0">
                <a:solidFill>
                  <a:prstClr val="white"/>
                </a:solidFill>
                <a:latin typeface="Calibri" pitchFamily="34" charset="0"/>
              </a:endParaRPr>
            </a:p>
          </p:txBody>
        </p:sp>
        <p:grpSp>
          <p:nvGrpSpPr>
            <p:cNvPr id="59479" name="Group 87"/>
            <p:cNvGrpSpPr>
              <a:grpSpLocks/>
            </p:cNvGrpSpPr>
            <p:nvPr/>
          </p:nvGrpSpPr>
          <p:grpSpPr bwMode="auto">
            <a:xfrm>
              <a:off x="2401" y="955"/>
              <a:ext cx="576" cy="576"/>
              <a:chOff x="1571" y="2981"/>
              <a:chExt cx="576" cy="576"/>
            </a:xfrm>
          </p:grpSpPr>
          <p:pic>
            <p:nvPicPr>
              <p:cNvPr id="59480"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1" y="2981"/>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81" name="Picture 84" descr="ed00212_[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05" y="3247"/>
                <a:ext cx="184" cy="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0" name="Group 103"/>
          <p:cNvGrpSpPr>
            <a:grpSpLocks/>
          </p:cNvGrpSpPr>
          <p:nvPr/>
        </p:nvGrpSpPr>
        <p:grpSpPr bwMode="auto">
          <a:xfrm>
            <a:off x="3524250" y="3498850"/>
            <a:ext cx="1373188" cy="1374775"/>
            <a:chOff x="1202" y="2942"/>
            <a:chExt cx="865" cy="866"/>
          </a:xfrm>
        </p:grpSpPr>
        <p:sp>
          <p:nvSpPr>
            <p:cNvPr id="59473" name="TextBox 22"/>
            <p:cNvSpPr txBox="1">
              <a:spLocks noChangeArrowheads="1"/>
            </p:cNvSpPr>
            <p:nvPr/>
          </p:nvSpPr>
          <p:spPr bwMode="auto">
            <a:xfrm>
              <a:off x="1202" y="3498"/>
              <a:ext cx="865"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APPLICATION SERVER</a:t>
              </a:r>
            </a:p>
            <a:p>
              <a:pPr algn="ctr" eaLnBrk="1" fontAlgn="base" hangingPunct="1">
                <a:spcBef>
                  <a:spcPct val="0"/>
                </a:spcBef>
                <a:spcAft>
                  <a:spcPct val="0"/>
                </a:spcAft>
              </a:pPr>
              <a:r>
                <a:rPr lang="en-US" sz="1000" smtClean="0">
                  <a:solidFill>
                    <a:prstClr val="white"/>
                  </a:solidFill>
                  <a:latin typeface="Calibri" pitchFamily="34" charset="0"/>
                </a:rPr>
                <a:t>File Listener, Scheduled Tasks, Business Objects</a:t>
              </a:r>
            </a:p>
          </p:txBody>
        </p:sp>
        <p:grpSp>
          <p:nvGrpSpPr>
            <p:cNvPr id="59474" name="Group 101"/>
            <p:cNvGrpSpPr>
              <a:grpSpLocks noChangeAspect="1"/>
            </p:cNvGrpSpPr>
            <p:nvPr/>
          </p:nvGrpSpPr>
          <p:grpSpPr bwMode="auto">
            <a:xfrm>
              <a:off x="1360" y="2942"/>
              <a:ext cx="576" cy="576"/>
              <a:chOff x="-920" y="1184"/>
              <a:chExt cx="802" cy="802"/>
            </a:xfrm>
          </p:grpSpPr>
          <p:pic>
            <p:nvPicPr>
              <p:cNvPr id="59475"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0" y="1184"/>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76"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 y="1297"/>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77"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 y="1410"/>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2" name="Group 152"/>
          <p:cNvGrpSpPr>
            <a:grpSpLocks/>
          </p:cNvGrpSpPr>
          <p:nvPr/>
        </p:nvGrpSpPr>
        <p:grpSpPr bwMode="auto">
          <a:xfrm>
            <a:off x="5111750" y="1528763"/>
            <a:ext cx="2168525" cy="3879850"/>
            <a:chOff x="3220" y="986"/>
            <a:chExt cx="1366" cy="2444"/>
          </a:xfrm>
        </p:grpSpPr>
        <p:sp>
          <p:nvSpPr>
            <p:cNvPr id="59471" name="Rounded Rectangle 4"/>
            <p:cNvSpPr>
              <a:spLocks noChangeArrowheads="1"/>
            </p:cNvSpPr>
            <p:nvPr/>
          </p:nvSpPr>
          <p:spPr bwMode="auto">
            <a:xfrm>
              <a:off x="3220" y="1383"/>
              <a:ext cx="1366" cy="2047"/>
            </a:xfrm>
            <a:prstGeom prst="roundRect">
              <a:avLst>
                <a:gd name="adj" fmla="val 9824"/>
              </a:avLst>
            </a:prstGeom>
            <a:solidFill>
              <a:srgbClr val="CCCCCC"/>
            </a:solidFill>
            <a:ln w="9525" algn="ctr">
              <a:solidFill>
                <a:srgbClr val="808080"/>
              </a:solidFill>
              <a:round/>
              <a:headEnd/>
              <a:tailEnd/>
            </a:ln>
          </p:spPr>
          <p:txBody>
            <a:bodyPr lIns="0" rIns="0" bIns="0" anchorCtr="1"/>
            <a:lstStyle/>
            <a:p>
              <a:pPr algn="ctr" fontAlgn="base">
                <a:spcBef>
                  <a:spcPct val="0"/>
                </a:spcBef>
                <a:spcAft>
                  <a:spcPct val="0"/>
                </a:spcAft>
              </a:pPr>
              <a:endParaRPr lang="en-US" sz="500" b="1" smtClean="0">
                <a:solidFill>
                  <a:prstClr val="black"/>
                </a:solidFill>
                <a:cs typeface="Arial" charset="0"/>
              </a:endParaRPr>
            </a:p>
            <a:p>
              <a:pPr algn="ctr" fontAlgn="base">
                <a:spcBef>
                  <a:spcPct val="0"/>
                </a:spcBef>
                <a:spcAft>
                  <a:spcPct val="0"/>
                </a:spcAft>
              </a:pPr>
              <a:r>
                <a:rPr lang="en-US" sz="1100" b="1" smtClean="0">
                  <a:solidFill>
                    <a:prstClr val="black"/>
                  </a:solidFill>
                  <a:cs typeface="Arial" charset="0"/>
                </a:rPr>
                <a:t>NOTIFICATION DISTRIBUTION</a:t>
              </a:r>
            </a:p>
            <a:p>
              <a:pPr algn="ctr" fontAlgn="base">
                <a:lnSpc>
                  <a:spcPct val="90000"/>
                </a:lnSpc>
                <a:spcBef>
                  <a:spcPct val="0"/>
                </a:spcBef>
                <a:spcAft>
                  <a:spcPct val="0"/>
                </a:spcAft>
                <a:buClr>
                  <a:srgbClr val="3A75C4"/>
                </a:buClr>
              </a:pPr>
              <a:r>
                <a:rPr lang="en-US" sz="1000" smtClean="0">
                  <a:solidFill>
                    <a:prstClr val="black"/>
                  </a:solidFill>
                  <a:cs typeface="Arial" charset="0"/>
                </a:rPr>
                <a:t>Created and Sent from Toolbar or Application Server via Scheduled Task</a:t>
              </a:r>
            </a:p>
            <a:p>
              <a:pPr algn="ctr" fontAlgn="base">
                <a:spcBef>
                  <a:spcPct val="0"/>
                </a:spcBef>
                <a:spcAft>
                  <a:spcPct val="0"/>
                </a:spcAft>
              </a:pPr>
              <a:endParaRPr lang="en-US" sz="1000" smtClean="0">
                <a:solidFill>
                  <a:prstClr val="black"/>
                </a:solidFill>
                <a:cs typeface="Arial" charset="0"/>
              </a:endParaRPr>
            </a:p>
            <a:p>
              <a:pPr algn="ctr" fontAlgn="base">
                <a:spcBef>
                  <a:spcPct val="0"/>
                </a:spcBef>
                <a:spcAft>
                  <a:spcPct val="0"/>
                </a:spcAft>
              </a:pPr>
              <a:endParaRPr lang="en-US" sz="1000" b="1" smtClean="0">
                <a:solidFill>
                  <a:prstClr val="black"/>
                </a:solidFill>
                <a:cs typeface="Arial" charset="0"/>
              </a:endParaRPr>
            </a:p>
          </p:txBody>
        </p:sp>
        <p:pic>
          <p:nvPicPr>
            <p:cNvPr id="59472" name="Picture 132" descr="j0431536[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613" y="986"/>
              <a:ext cx="587" cy="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145"/>
          <p:cNvGrpSpPr>
            <a:grpSpLocks/>
          </p:cNvGrpSpPr>
          <p:nvPr/>
        </p:nvGrpSpPr>
        <p:grpSpPr bwMode="auto">
          <a:xfrm>
            <a:off x="6348413" y="2905125"/>
            <a:ext cx="881062" cy="862013"/>
            <a:chOff x="3605" y="2339"/>
            <a:chExt cx="555" cy="543"/>
          </a:xfrm>
        </p:grpSpPr>
        <p:pic>
          <p:nvPicPr>
            <p:cNvPr id="59469" name="Picture 26" descr="SWIFTlogo.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71" y="2339"/>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70" name="TextBox 22"/>
            <p:cNvSpPr txBox="1">
              <a:spLocks noChangeArrowheads="1"/>
            </p:cNvSpPr>
            <p:nvPr/>
          </p:nvSpPr>
          <p:spPr bwMode="auto">
            <a:xfrm>
              <a:off x="3605" y="2774"/>
              <a:ext cx="555"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black"/>
                  </a:solidFill>
                  <a:latin typeface="Calibri" pitchFamily="34" charset="0"/>
                </a:rPr>
                <a:t>ISO</a:t>
              </a:r>
            </a:p>
          </p:txBody>
        </p:sp>
      </p:grpSp>
      <p:grpSp>
        <p:nvGrpSpPr>
          <p:cNvPr id="24" name="Group 148"/>
          <p:cNvGrpSpPr>
            <a:grpSpLocks/>
          </p:cNvGrpSpPr>
          <p:nvPr/>
        </p:nvGrpSpPr>
        <p:grpSpPr bwMode="auto">
          <a:xfrm>
            <a:off x="6348413" y="4321175"/>
            <a:ext cx="881062" cy="920750"/>
            <a:chOff x="2960" y="2867"/>
            <a:chExt cx="555" cy="580"/>
          </a:xfrm>
        </p:grpSpPr>
        <p:pic>
          <p:nvPicPr>
            <p:cNvPr id="59467" name="Picture 7" descr="C:\Documents and Settings\wchan\Local Settings\Temporary Internet Files\Content.IE5\CH3GKCSQ\j0433906[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74" y="2867"/>
              <a:ext cx="51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68" name="TextBox 22"/>
            <p:cNvSpPr txBox="1">
              <a:spLocks noChangeArrowheads="1"/>
            </p:cNvSpPr>
            <p:nvPr/>
          </p:nvSpPr>
          <p:spPr bwMode="auto">
            <a:xfrm>
              <a:off x="2960" y="3339"/>
              <a:ext cx="555"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black"/>
                  </a:solidFill>
                  <a:latin typeface="Calibri" pitchFamily="34" charset="0"/>
                </a:rPr>
                <a:t>FAX</a:t>
              </a:r>
            </a:p>
          </p:txBody>
        </p:sp>
      </p:grpSp>
      <p:grpSp>
        <p:nvGrpSpPr>
          <p:cNvPr id="25" name="Group 151"/>
          <p:cNvGrpSpPr>
            <a:grpSpLocks/>
          </p:cNvGrpSpPr>
          <p:nvPr/>
        </p:nvGrpSpPr>
        <p:grpSpPr bwMode="auto">
          <a:xfrm>
            <a:off x="5195888" y="4386263"/>
            <a:ext cx="881062" cy="857250"/>
            <a:chOff x="5106" y="1046"/>
            <a:chExt cx="555" cy="540"/>
          </a:xfrm>
        </p:grpSpPr>
        <p:grpSp>
          <p:nvGrpSpPr>
            <p:cNvPr id="59463" name="Group 152"/>
            <p:cNvGrpSpPr>
              <a:grpSpLocks/>
            </p:cNvGrpSpPr>
            <p:nvPr/>
          </p:nvGrpSpPr>
          <p:grpSpPr bwMode="auto">
            <a:xfrm>
              <a:off x="5130" y="1046"/>
              <a:ext cx="509" cy="432"/>
              <a:chOff x="3510" y="2363"/>
              <a:chExt cx="509" cy="432"/>
            </a:xfrm>
          </p:grpSpPr>
          <p:pic>
            <p:nvPicPr>
              <p:cNvPr id="59465"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0" y="2363"/>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66" name="Picture 9" descr="C:\Documents and Settings\wchan\Local Settings\Temporary Internet Files\Content.IE5\CVBOUJT8\j0432661[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674" y="2431"/>
                <a:ext cx="34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9464" name="TextBox 22"/>
            <p:cNvSpPr txBox="1">
              <a:spLocks noChangeArrowheads="1"/>
            </p:cNvSpPr>
            <p:nvPr/>
          </p:nvSpPr>
          <p:spPr bwMode="auto">
            <a:xfrm>
              <a:off x="5106" y="1478"/>
              <a:ext cx="555"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black"/>
                  </a:solidFill>
                  <a:latin typeface="Calibri" pitchFamily="34" charset="0"/>
                </a:rPr>
                <a:t>PRINTER SERVER</a:t>
              </a:r>
            </a:p>
          </p:txBody>
        </p:sp>
      </p:grpSp>
      <p:grpSp>
        <p:nvGrpSpPr>
          <p:cNvPr id="27" name="Group 156"/>
          <p:cNvGrpSpPr>
            <a:grpSpLocks/>
          </p:cNvGrpSpPr>
          <p:nvPr/>
        </p:nvGrpSpPr>
        <p:grpSpPr bwMode="auto">
          <a:xfrm>
            <a:off x="5167313" y="2921000"/>
            <a:ext cx="1025525" cy="942975"/>
            <a:chOff x="2189" y="1966"/>
            <a:chExt cx="646" cy="594"/>
          </a:xfrm>
        </p:grpSpPr>
        <p:pic>
          <p:nvPicPr>
            <p:cNvPr id="59461" name="Picture 96" descr="j043164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290" y="1966"/>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62" name="TextBox 22"/>
            <p:cNvSpPr txBox="1">
              <a:spLocks noChangeArrowheads="1"/>
            </p:cNvSpPr>
            <p:nvPr/>
          </p:nvSpPr>
          <p:spPr bwMode="auto">
            <a:xfrm>
              <a:off x="2189" y="2374"/>
              <a:ext cx="646"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black"/>
                  </a:solidFill>
                  <a:latin typeface="Calibri" pitchFamily="34" charset="0"/>
                </a:rPr>
                <a:t>eTRAN+ WEB-BASED</a:t>
              </a:r>
            </a:p>
            <a:p>
              <a:pPr algn="ctr" eaLnBrk="1" fontAlgn="base" hangingPunct="1">
                <a:lnSpc>
                  <a:spcPct val="90000"/>
                </a:lnSpc>
                <a:spcBef>
                  <a:spcPct val="0"/>
                </a:spcBef>
                <a:spcAft>
                  <a:spcPct val="0"/>
                </a:spcAft>
                <a:buClr>
                  <a:srgbClr val="3A75C4"/>
                </a:buClr>
              </a:pPr>
              <a:r>
                <a:rPr lang="en-US" sz="900" b="1" smtClean="0">
                  <a:solidFill>
                    <a:prstClr val="black"/>
                  </a:solidFill>
                  <a:latin typeface="Calibri" pitchFamily="34" charset="0"/>
                </a:rPr>
                <a:t>TOOL</a:t>
              </a:r>
            </a:p>
          </p:txBody>
        </p:sp>
      </p:grpSp>
      <p:grpSp>
        <p:nvGrpSpPr>
          <p:cNvPr id="28" name="Group 159"/>
          <p:cNvGrpSpPr>
            <a:grpSpLocks/>
          </p:cNvGrpSpPr>
          <p:nvPr/>
        </p:nvGrpSpPr>
        <p:grpSpPr bwMode="auto">
          <a:xfrm>
            <a:off x="5772150" y="3740150"/>
            <a:ext cx="881063" cy="793750"/>
            <a:chOff x="4235" y="2992"/>
            <a:chExt cx="555" cy="500"/>
          </a:xfrm>
        </p:grpSpPr>
        <p:pic>
          <p:nvPicPr>
            <p:cNvPr id="59459" name="Picture 133" descr="j0431587[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284" y="2992"/>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60" name="TextBox 22"/>
            <p:cNvSpPr txBox="1">
              <a:spLocks noChangeArrowheads="1"/>
            </p:cNvSpPr>
            <p:nvPr/>
          </p:nvSpPr>
          <p:spPr bwMode="auto">
            <a:xfrm>
              <a:off x="4235" y="3384"/>
              <a:ext cx="555"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black"/>
                  </a:solidFill>
                  <a:latin typeface="Calibri" pitchFamily="34" charset="0"/>
                </a:rPr>
                <a:t>EMAIL</a:t>
              </a:r>
            </a:p>
          </p:txBody>
        </p:sp>
      </p:grpSp>
      <p:grpSp>
        <p:nvGrpSpPr>
          <p:cNvPr id="29" name="Group 189"/>
          <p:cNvGrpSpPr>
            <a:grpSpLocks/>
          </p:cNvGrpSpPr>
          <p:nvPr/>
        </p:nvGrpSpPr>
        <p:grpSpPr bwMode="auto">
          <a:xfrm>
            <a:off x="7578725" y="4437063"/>
            <a:ext cx="1565275" cy="2144712"/>
            <a:chOff x="4684" y="2126"/>
            <a:chExt cx="986" cy="1351"/>
          </a:xfrm>
        </p:grpSpPr>
        <p:sp>
          <p:nvSpPr>
            <p:cNvPr id="59445" name="TextBox 22"/>
            <p:cNvSpPr txBox="1">
              <a:spLocks noChangeArrowheads="1"/>
            </p:cNvSpPr>
            <p:nvPr/>
          </p:nvSpPr>
          <p:spPr bwMode="auto">
            <a:xfrm>
              <a:off x="4684" y="3369"/>
              <a:ext cx="555"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RECIPIENTS</a:t>
              </a:r>
            </a:p>
          </p:txBody>
        </p:sp>
        <p:grpSp>
          <p:nvGrpSpPr>
            <p:cNvPr id="59446" name="Group 188"/>
            <p:cNvGrpSpPr>
              <a:grpSpLocks/>
            </p:cNvGrpSpPr>
            <p:nvPr/>
          </p:nvGrpSpPr>
          <p:grpSpPr bwMode="auto">
            <a:xfrm>
              <a:off x="4707" y="2126"/>
              <a:ext cx="963" cy="1267"/>
              <a:chOff x="4707" y="2126"/>
              <a:chExt cx="963" cy="1267"/>
            </a:xfrm>
          </p:grpSpPr>
          <p:pic>
            <p:nvPicPr>
              <p:cNvPr id="59447" name="Picture 2" descr="C:\Documents and Settings\wchan\My Documents\My Pictures\Microsoft Clip Organizer\j0434814.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36" y="2126"/>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48" name="Picture 2" descr="C:\Documents and Settings\wchan\My Documents\My Pictures\Microsoft Clip Organizer\j0434814.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310" y="2183"/>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49" name="Picture 2" descr="C:\Documents and Settings\wchan\My Documents\My Pictures\Microsoft Clip Organizer\j0434814.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029" y="223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0" name="Picture 2" descr="C:\Documents and Settings\wchan\My Documents\My Pictures\Microsoft Clip Organizer\j0434814.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209" y="2313"/>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1" name="Picture 161" descr="j0432625[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142" y="2493"/>
                <a:ext cx="358"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2" name="Picture 162" descr="j0432626[1]"/>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976" y="2416"/>
                <a:ext cx="358" cy="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3" name="Picture 163" descr="j0432622[1]"/>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886" y="2596"/>
                <a:ext cx="359" cy="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4" name="Picture 164" descr="j0432623[1]"/>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797" y="2775"/>
                <a:ext cx="358" cy="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5" name="Picture 165" descr="j0431641[1]"/>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072" y="2646"/>
                <a:ext cx="373" cy="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6" name="Picture 166" descr="j0432621[1]"/>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4976" y="2829"/>
                <a:ext cx="358" cy="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7" name="Picture 167" descr="j0431640[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flipH="1">
                <a:off x="4707" y="2954"/>
                <a:ext cx="35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58" name="Picture 168" descr="j0432624[1]"/>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899" y="2996"/>
                <a:ext cx="396" cy="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58479" name="Line 111"/>
          <p:cNvSpPr>
            <a:spLocks noChangeShapeType="1"/>
          </p:cNvSpPr>
          <p:nvPr/>
        </p:nvSpPr>
        <p:spPr bwMode="auto">
          <a:xfrm>
            <a:off x="1463675" y="4060825"/>
            <a:ext cx="228600" cy="0"/>
          </a:xfrm>
          <a:prstGeom prst="line">
            <a:avLst/>
          </a:prstGeom>
          <a:noFill/>
          <a:ln w="25400">
            <a:solidFill>
              <a:srgbClr val="3A75C4"/>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8482" name="Line 114"/>
          <p:cNvSpPr>
            <a:spLocks noChangeShapeType="1"/>
          </p:cNvSpPr>
          <p:nvPr/>
        </p:nvSpPr>
        <p:spPr bwMode="auto">
          <a:xfrm>
            <a:off x="3228975" y="4060825"/>
            <a:ext cx="622300" cy="0"/>
          </a:xfrm>
          <a:prstGeom prst="line">
            <a:avLst/>
          </a:prstGeom>
          <a:noFill/>
          <a:ln w="25400">
            <a:solidFill>
              <a:srgbClr val="CCCCCC"/>
            </a:solidFill>
            <a:round/>
            <a:headEnd type="arrow" w="med" len="me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8483" name="Line 115"/>
          <p:cNvSpPr>
            <a:spLocks noChangeShapeType="1"/>
          </p:cNvSpPr>
          <p:nvPr/>
        </p:nvSpPr>
        <p:spPr bwMode="auto">
          <a:xfrm flipV="1">
            <a:off x="1508125" y="4049713"/>
            <a:ext cx="214313"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8488" name="Line 120"/>
          <p:cNvSpPr>
            <a:spLocks noChangeShapeType="1"/>
          </p:cNvSpPr>
          <p:nvPr/>
        </p:nvSpPr>
        <p:spPr bwMode="auto">
          <a:xfrm>
            <a:off x="1644650" y="4057650"/>
            <a:ext cx="638175"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8489" name="Line 121"/>
          <p:cNvSpPr>
            <a:spLocks noChangeShapeType="1"/>
          </p:cNvSpPr>
          <p:nvPr/>
        </p:nvSpPr>
        <p:spPr bwMode="auto">
          <a:xfrm>
            <a:off x="2663825" y="3044825"/>
            <a:ext cx="0" cy="274638"/>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cxnSp>
        <p:nvCxnSpPr>
          <p:cNvPr id="58493" name="AutoShape 125"/>
          <p:cNvCxnSpPr>
            <a:cxnSpLocks noChangeShapeType="1"/>
          </p:cNvCxnSpPr>
          <p:nvPr/>
        </p:nvCxnSpPr>
        <p:spPr bwMode="auto">
          <a:xfrm rot="16200000" flipH="1">
            <a:off x="1206500" y="2997200"/>
            <a:ext cx="779463" cy="214313"/>
          </a:xfrm>
          <a:prstGeom prst="bentConnector3">
            <a:avLst>
              <a:gd name="adj1" fmla="val -204"/>
            </a:avLst>
          </a:prstGeom>
          <a:noFill/>
          <a:ln w="25400">
            <a:solidFill>
              <a:srgbClr val="CCCCCC"/>
            </a:solidFill>
            <a:miter lim="800000"/>
            <a:headEnd/>
            <a:tailEnd type="arrow" w="med" len="med"/>
          </a:ln>
          <a:extLst>
            <a:ext uri="{909E8E84-426E-40DD-AFC4-6F175D3DCCD1}">
              <a14:hiddenFill xmlns:a14="http://schemas.microsoft.com/office/drawing/2010/main" xmlns="">
                <a:noFill/>
              </a14:hiddenFill>
            </a:ext>
          </a:extLst>
        </p:spPr>
      </p:cxnSp>
      <p:cxnSp>
        <p:nvCxnSpPr>
          <p:cNvPr id="58494" name="AutoShape 126"/>
          <p:cNvCxnSpPr>
            <a:cxnSpLocks noChangeShapeType="1"/>
          </p:cNvCxnSpPr>
          <p:nvPr/>
        </p:nvCxnSpPr>
        <p:spPr bwMode="auto">
          <a:xfrm rot="-5400000">
            <a:off x="1207294" y="4861719"/>
            <a:ext cx="776288" cy="209550"/>
          </a:xfrm>
          <a:prstGeom prst="bentConnector3">
            <a:avLst>
              <a:gd name="adj1" fmla="val 880"/>
            </a:avLst>
          </a:prstGeom>
          <a:noFill/>
          <a:ln w="25400">
            <a:solidFill>
              <a:srgbClr val="CCCCCC"/>
            </a:solidFill>
            <a:miter lim="800000"/>
            <a:headEnd/>
            <a:tailEnd type="arrow" w="med" len="med"/>
          </a:ln>
          <a:extLst>
            <a:ext uri="{909E8E84-426E-40DD-AFC4-6F175D3DCCD1}">
              <a14:hiddenFill xmlns:a14="http://schemas.microsoft.com/office/drawing/2010/main" xmlns="">
                <a:noFill/>
              </a14:hiddenFill>
            </a:ext>
          </a:extLst>
        </p:spPr>
      </p:cxnSp>
      <p:sp>
        <p:nvSpPr>
          <p:cNvPr id="58495" name="Line 127"/>
          <p:cNvSpPr>
            <a:spLocks noChangeShapeType="1"/>
          </p:cNvSpPr>
          <p:nvPr/>
        </p:nvSpPr>
        <p:spPr bwMode="auto">
          <a:xfrm>
            <a:off x="2663825" y="3282950"/>
            <a:ext cx="0" cy="182563"/>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7527" name="Line 126"/>
          <p:cNvSpPr>
            <a:spLocks noChangeShapeType="1"/>
          </p:cNvSpPr>
          <p:nvPr/>
        </p:nvSpPr>
        <p:spPr bwMode="auto">
          <a:xfrm>
            <a:off x="4211638" y="2798763"/>
            <a:ext cx="0" cy="593725"/>
          </a:xfrm>
          <a:prstGeom prst="line">
            <a:avLst/>
          </a:prstGeom>
          <a:noFill/>
          <a:ln w="25400">
            <a:solidFill>
              <a:srgbClr val="CCCCCC"/>
            </a:solidFill>
            <a:round/>
            <a:headEnd type="arrow" w="med" len="me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7530" name="Line 126"/>
          <p:cNvSpPr>
            <a:spLocks noChangeShapeType="1"/>
          </p:cNvSpPr>
          <p:nvPr/>
        </p:nvSpPr>
        <p:spPr bwMode="auto">
          <a:xfrm flipV="1">
            <a:off x="7280275" y="4257675"/>
            <a:ext cx="903288"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7535" name="Line 126"/>
          <p:cNvSpPr>
            <a:spLocks noChangeShapeType="1"/>
          </p:cNvSpPr>
          <p:nvPr/>
        </p:nvSpPr>
        <p:spPr bwMode="auto">
          <a:xfrm>
            <a:off x="4595813" y="4062413"/>
            <a:ext cx="457200"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57537" name="Line 126"/>
          <p:cNvSpPr>
            <a:spLocks noChangeShapeType="1"/>
          </p:cNvSpPr>
          <p:nvPr/>
        </p:nvSpPr>
        <p:spPr bwMode="auto">
          <a:xfrm flipV="1">
            <a:off x="3468688" y="4905375"/>
            <a:ext cx="377825" cy="407988"/>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grpSp>
        <p:nvGrpSpPr>
          <p:cNvPr id="31" name="Group 141"/>
          <p:cNvGrpSpPr>
            <a:grpSpLocks/>
          </p:cNvGrpSpPr>
          <p:nvPr/>
        </p:nvGrpSpPr>
        <p:grpSpPr bwMode="auto">
          <a:xfrm>
            <a:off x="2084388" y="5192713"/>
            <a:ext cx="2667000" cy="1439862"/>
            <a:chOff x="1313" y="3271"/>
            <a:chExt cx="1680" cy="907"/>
          </a:xfrm>
        </p:grpSpPr>
        <p:sp>
          <p:nvSpPr>
            <p:cNvPr id="59440" name="TextBox 22"/>
            <p:cNvSpPr txBox="1">
              <a:spLocks noChangeArrowheads="1"/>
            </p:cNvSpPr>
            <p:nvPr/>
          </p:nvSpPr>
          <p:spPr bwMode="auto">
            <a:xfrm>
              <a:off x="1313" y="3928"/>
              <a:ext cx="168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Clr>
                  <a:srgbClr val="3A75C4"/>
                </a:buClr>
              </a:pPr>
              <a:r>
                <a:rPr lang="en-US" sz="1000" b="1" smtClean="0">
                  <a:solidFill>
                    <a:prstClr val="white"/>
                  </a:solidFill>
                  <a:latin typeface="Calibri" pitchFamily="34" charset="0"/>
                </a:rPr>
                <a:t>TOOLBAR USERS </a:t>
              </a:r>
            </a:p>
            <a:p>
              <a:pPr algn="ctr" eaLnBrk="1" fontAlgn="base" hangingPunct="1">
                <a:spcBef>
                  <a:spcPct val="0"/>
                </a:spcBef>
                <a:spcAft>
                  <a:spcPct val="0"/>
                </a:spcAft>
                <a:buClr>
                  <a:srgbClr val="3A75C4"/>
                </a:buClr>
              </a:pPr>
              <a:r>
                <a:rPr lang="en-US" sz="1000" smtClean="0">
                  <a:solidFill>
                    <a:prstClr val="white"/>
                  </a:solidFill>
                  <a:latin typeface="Calibri" pitchFamily="34" charset="0"/>
                </a:rPr>
                <a:t>Data Scrubbing for input of other data sources</a:t>
              </a:r>
            </a:p>
          </p:txBody>
        </p:sp>
        <p:grpSp>
          <p:nvGrpSpPr>
            <p:cNvPr id="59441" name="Group 140"/>
            <p:cNvGrpSpPr>
              <a:grpSpLocks/>
            </p:cNvGrpSpPr>
            <p:nvPr/>
          </p:nvGrpSpPr>
          <p:grpSpPr bwMode="auto">
            <a:xfrm>
              <a:off x="1814" y="3271"/>
              <a:ext cx="659" cy="656"/>
              <a:chOff x="1609" y="3156"/>
              <a:chExt cx="659" cy="656"/>
            </a:xfrm>
          </p:grpSpPr>
          <p:pic>
            <p:nvPicPr>
              <p:cNvPr id="59442" name="Picture 139" descr="j0433944[1]"/>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1609" y="3156"/>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43" name="Picture 137" descr="j0433942[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1721" y="3270"/>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44" name="Picture 137" descr="j0433941[1]"/>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1836" y="3380"/>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2" name="Line 126"/>
          <p:cNvSpPr>
            <a:spLocks noChangeShapeType="1"/>
          </p:cNvSpPr>
          <p:nvPr/>
        </p:nvSpPr>
        <p:spPr bwMode="auto">
          <a:xfrm flipV="1">
            <a:off x="3648075" y="4905375"/>
            <a:ext cx="528638" cy="587375"/>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3" name="Line 126"/>
          <p:cNvSpPr>
            <a:spLocks noChangeShapeType="1"/>
          </p:cNvSpPr>
          <p:nvPr/>
        </p:nvSpPr>
        <p:spPr bwMode="auto">
          <a:xfrm flipV="1">
            <a:off x="3827463" y="4905375"/>
            <a:ext cx="690562" cy="766763"/>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4" name="Line 126"/>
          <p:cNvSpPr>
            <a:spLocks noChangeShapeType="1"/>
          </p:cNvSpPr>
          <p:nvPr/>
        </p:nvSpPr>
        <p:spPr bwMode="auto">
          <a:xfrm>
            <a:off x="7054850" y="2917825"/>
            <a:ext cx="779463" cy="0"/>
          </a:xfrm>
          <a:prstGeom prst="line">
            <a:avLst/>
          </a:prstGeom>
          <a:noFill/>
          <a:ln w="12700">
            <a:solidFill>
              <a:srgbClr val="CCCCC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grpSp>
        <p:nvGrpSpPr>
          <p:cNvPr id="97" name="Group 166"/>
          <p:cNvGrpSpPr>
            <a:grpSpLocks/>
          </p:cNvGrpSpPr>
          <p:nvPr/>
        </p:nvGrpSpPr>
        <p:grpSpPr bwMode="auto">
          <a:xfrm>
            <a:off x="7615238" y="2155825"/>
            <a:ext cx="1082675" cy="1054100"/>
            <a:chOff x="4948" y="1184"/>
            <a:chExt cx="682" cy="664"/>
          </a:xfrm>
        </p:grpSpPr>
        <p:grpSp>
          <p:nvGrpSpPr>
            <p:cNvPr id="59436" name="Group 165"/>
            <p:cNvGrpSpPr>
              <a:grpSpLocks/>
            </p:cNvGrpSpPr>
            <p:nvPr/>
          </p:nvGrpSpPr>
          <p:grpSpPr bwMode="auto">
            <a:xfrm>
              <a:off x="5018" y="1184"/>
              <a:ext cx="576" cy="576"/>
              <a:chOff x="5018" y="1184"/>
              <a:chExt cx="576" cy="576"/>
            </a:xfrm>
          </p:grpSpPr>
          <p:pic>
            <p:nvPicPr>
              <p:cNvPr id="59438" name="Picture 108" descr="j043484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18" y="1184"/>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39" name="Picture 26" descr="SWIFTlogo.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07" y="1423"/>
                <a:ext cx="28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9437" name="TextBox 22"/>
            <p:cNvSpPr txBox="1">
              <a:spLocks noChangeArrowheads="1"/>
            </p:cNvSpPr>
            <p:nvPr/>
          </p:nvSpPr>
          <p:spPr bwMode="auto">
            <a:xfrm>
              <a:off x="4948" y="1732"/>
              <a:ext cx="682"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SWIFT GATEWAY</a:t>
              </a:r>
            </a:p>
          </p:txBody>
        </p:sp>
      </p:grpSp>
      <p:sp>
        <p:nvSpPr>
          <p:cNvPr id="6" name="Line 126"/>
          <p:cNvSpPr>
            <a:spLocks noChangeShapeType="1"/>
          </p:cNvSpPr>
          <p:nvPr/>
        </p:nvSpPr>
        <p:spPr bwMode="auto">
          <a:xfrm flipV="1">
            <a:off x="3527425" y="4965700"/>
            <a:ext cx="377825" cy="407988"/>
          </a:xfrm>
          <a:prstGeom prst="line">
            <a:avLst/>
          </a:prstGeom>
          <a:noFill/>
          <a:ln w="25400">
            <a:solidFill>
              <a:srgbClr val="CCCCCC"/>
            </a:solidFill>
            <a:round/>
            <a:headEnd type="arrow"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7" name="Line 126"/>
          <p:cNvSpPr>
            <a:spLocks noChangeShapeType="1"/>
          </p:cNvSpPr>
          <p:nvPr/>
        </p:nvSpPr>
        <p:spPr bwMode="auto">
          <a:xfrm flipV="1">
            <a:off x="3719513" y="4965700"/>
            <a:ext cx="528637" cy="587375"/>
          </a:xfrm>
          <a:prstGeom prst="line">
            <a:avLst/>
          </a:prstGeom>
          <a:noFill/>
          <a:ln w="25400">
            <a:solidFill>
              <a:srgbClr val="CCCCCC"/>
            </a:solidFill>
            <a:round/>
            <a:headEnd type="arrow"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8" name="Line 126"/>
          <p:cNvSpPr>
            <a:spLocks noChangeShapeType="1"/>
          </p:cNvSpPr>
          <p:nvPr/>
        </p:nvSpPr>
        <p:spPr bwMode="auto">
          <a:xfrm flipV="1">
            <a:off x="3887788" y="4967288"/>
            <a:ext cx="690562" cy="766762"/>
          </a:xfrm>
          <a:prstGeom prst="line">
            <a:avLst/>
          </a:prstGeom>
          <a:noFill/>
          <a:ln w="25400">
            <a:solidFill>
              <a:srgbClr val="CCCCCC"/>
            </a:solidFill>
            <a:round/>
            <a:headEnd type="arrow" w="med" len="me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pic>
        <p:nvPicPr>
          <p:cNvPr id="109" name="Picture 151" descr="XSP_Logo_White.gif"/>
          <p:cNvPicPr>
            <a:picLocks noChangeAspect="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3887788" y="0"/>
            <a:ext cx="1371600"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3100828"/>
      </p:ext>
    </p:extLst>
  </p:cSld>
  <p:clrMapOvr>
    <a:masterClrMapping/>
  </p:clrMapOvr>
  <p:transition advClick="0" advTm="22433">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51" descr="XSP_Logo_White.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7788" y="0"/>
            <a:ext cx="1371600"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434" name="Picture 52" descr="SWIFTlogo.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6613" y="1828800"/>
            <a:ext cx="54768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 name="Rectangle 9"/>
          <p:cNvSpPr>
            <a:spLocks noChangeArrowheads="1"/>
          </p:cNvSpPr>
          <p:nvPr/>
        </p:nvSpPr>
        <p:spPr bwMode="auto">
          <a:xfrm>
            <a:off x="228600" y="769938"/>
            <a:ext cx="8686800" cy="708025"/>
          </a:xfrm>
          <a:prstGeom prst="rect">
            <a:avLst/>
          </a:prstGeom>
          <a:noFill/>
          <a:ln w="9525">
            <a:noFill/>
            <a:miter lim="800000"/>
            <a:headEnd/>
            <a:tailEnd/>
          </a:ln>
        </p:spPr>
        <p:txBody>
          <a:bodyPr>
            <a:spAutoFit/>
          </a:bodyPr>
          <a:lstStyle/>
          <a:p>
            <a:pPr algn="ctr">
              <a:defRPr/>
            </a:pPr>
            <a:r>
              <a:rPr lang="en-US" b="1" dirty="0">
                <a:solidFill>
                  <a:prstClr val="white"/>
                </a:solidFill>
                <a:cs typeface="Arial" charset="0"/>
              </a:rPr>
              <a:t>System Overview</a:t>
            </a:r>
          </a:p>
          <a:p>
            <a:pPr algn="ctr">
              <a:defRPr/>
            </a:pPr>
            <a:r>
              <a:rPr lang="en-US" sz="2200" b="1" dirty="0">
                <a:solidFill>
                  <a:prstClr val="white"/>
                </a:solidFill>
                <a:cs typeface="Arial" charset="0"/>
              </a:rPr>
              <a:t>Response Processing – Voluntary Corporate Actions</a:t>
            </a:r>
          </a:p>
        </p:txBody>
      </p:sp>
      <p:sp>
        <p:nvSpPr>
          <p:cNvPr id="143" name="Circular Arrow 142"/>
          <p:cNvSpPr/>
          <p:nvPr/>
        </p:nvSpPr>
        <p:spPr>
          <a:xfrm rot="20159503" flipH="1">
            <a:off x="5623259" y="2380871"/>
            <a:ext cx="1776063" cy="1776063"/>
          </a:xfrm>
          <a:prstGeom prst="circularArrow">
            <a:avLst>
              <a:gd name="adj1" fmla="val 8248"/>
              <a:gd name="adj2" fmla="val 576062"/>
              <a:gd name="adj3" fmla="val 10172386"/>
              <a:gd name="adj4" fmla="val 7259829"/>
              <a:gd name="adj5" fmla="val 9622"/>
            </a:avLst>
          </a:prstGeom>
          <a:gradFill>
            <a:gsLst>
              <a:gs pos="0">
                <a:srgbClr val="DDEBCF"/>
              </a:gs>
              <a:gs pos="50000">
                <a:srgbClr val="9CB86E"/>
              </a:gs>
              <a:gs pos="100000">
                <a:srgbClr val="156B13"/>
              </a:gs>
            </a:gsLst>
            <a:lin ang="162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sp>
        <p:nvSpPr>
          <p:cNvPr id="141" name="Circular Arrow 140"/>
          <p:cNvSpPr/>
          <p:nvPr/>
        </p:nvSpPr>
        <p:spPr>
          <a:xfrm rot="19500000" flipH="1">
            <a:off x="5577990" y="2349909"/>
            <a:ext cx="1776063" cy="1776063"/>
          </a:xfrm>
          <a:prstGeom prst="circularArrow">
            <a:avLst>
              <a:gd name="adj1" fmla="val 8248"/>
              <a:gd name="adj2" fmla="val 576062"/>
              <a:gd name="adj3" fmla="val 2964109"/>
              <a:gd name="adj4" fmla="val 51553"/>
              <a:gd name="adj5" fmla="val 9622"/>
            </a:avLst>
          </a:prstGeom>
          <a:gradFill>
            <a:gsLst>
              <a:gs pos="0">
                <a:srgbClr val="DDEBCF"/>
              </a:gs>
              <a:gs pos="50000">
                <a:srgbClr val="9CB86E"/>
              </a:gs>
              <a:gs pos="100000">
                <a:srgbClr val="156B13"/>
              </a:gs>
            </a:gsLst>
            <a:lin ang="162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sp>
        <p:nvSpPr>
          <p:cNvPr id="151" name="Circular Arrow 150"/>
          <p:cNvSpPr/>
          <p:nvPr/>
        </p:nvSpPr>
        <p:spPr>
          <a:xfrm rot="19500000" flipH="1">
            <a:off x="5660325" y="2235372"/>
            <a:ext cx="1776063" cy="1776063"/>
          </a:xfrm>
          <a:prstGeom prst="circularArrow">
            <a:avLst>
              <a:gd name="adj1" fmla="val 8248"/>
              <a:gd name="adj2" fmla="val 576062"/>
              <a:gd name="adj3" fmla="val 2964109"/>
              <a:gd name="adj4" fmla="val 51553"/>
              <a:gd name="adj5" fmla="val 9622"/>
            </a:avLst>
          </a:prstGeom>
          <a:gradFill>
            <a:gsLst>
              <a:gs pos="0">
                <a:srgbClr val="3A75C4"/>
              </a:gs>
              <a:gs pos="25000">
                <a:srgbClr val="21D6E0"/>
              </a:gs>
              <a:gs pos="75000">
                <a:srgbClr val="0087E6"/>
              </a:gs>
              <a:gs pos="100000">
                <a:srgbClr val="005CBF"/>
              </a:gs>
            </a:gsLst>
            <a:lin ang="162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sp>
        <p:nvSpPr>
          <p:cNvPr id="133" name="Circular Arrow 132"/>
          <p:cNvSpPr/>
          <p:nvPr/>
        </p:nvSpPr>
        <p:spPr>
          <a:xfrm rot="19500000" flipH="1">
            <a:off x="5276288" y="2627898"/>
            <a:ext cx="2286000" cy="1776063"/>
          </a:xfrm>
          <a:prstGeom prst="circularArrow">
            <a:avLst>
              <a:gd name="adj1" fmla="val 8248"/>
              <a:gd name="adj2" fmla="val 576062"/>
              <a:gd name="adj3" fmla="val 16856958"/>
              <a:gd name="adj4" fmla="val 14365502"/>
              <a:gd name="adj5" fmla="val 9622"/>
            </a:avLst>
          </a:prstGeom>
          <a:gradFill flip="none" rotWithShape="1">
            <a:gsLst>
              <a:gs pos="0">
                <a:srgbClr val="DDEBCF"/>
              </a:gs>
              <a:gs pos="50000">
                <a:srgbClr val="9CB86E"/>
              </a:gs>
              <a:gs pos="100000">
                <a:srgbClr val="156B13"/>
              </a:gs>
            </a:gsLst>
            <a:lin ang="5400000" scaled="0"/>
            <a:tileRect r="-100000" b="-10000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sp>
        <p:nvSpPr>
          <p:cNvPr id="132" name="Circular Arrow 131"/>
          <p:cNvSpPr/>
          <p:nvPr/>
        </p:nvSpPr>
        <p:spPr>
          <a:xfrm rot="961572" flipH="1">
            <a:off x="6268759" y="1621812"/>
            <a:ext cx="2286000" cy="1776063"/>
          </a:xfrm>
          <a:prstGeom prst="circularArrow">
            <a:avLst>
              <a:gd name="adj1" fmla="val 8248"/>
              <a:gd name="adj2" fmla="val 576062"/>
              <a:gd name="adj3" fmla="val 16856958"/>
              <a:gd name="adj4" fmla="val 13712299"/>
              <a:gd name="adj5" fmla="val 9622"/>
            </a:avLst>
          </a:prstGeom>
          <a:gradFill>
            <a:gsLst>
              <a:gs pos="0">
                <a:srgbClr val="DDEBCF"/>
              </a:gs>
              <a:gs pos="50000">
                <a:srgbClr val="9CB86E"/>
              </a:gs>
              <a:gs pos="100000">
                <a:srgbClr val="156B13"/>
              </a:gs>
            </a:gsLst>
            <a:lin ang="162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sp>
        <p:nvSpPr>
          <p:cNvPr id="137" name="Circular Arrow 136"/>
          <p:cNvSpPr/>
          <p:nvPr/>
        </p:nvSpPr>
        <p:spPr>
          <a:xfrm rot="19500000" flipH="1">
            <a:off x="5724042" y="2125833"/>
            <a:ext cx="1776063" cy="1776063"/>
          </a:xfrm>
          <a:prstGeom prst="circularArrow">
            <a:avLst>
              <a:gd name="adj1" fmla="val 8248"/>
              <a:gd name="adj2" fmla="val 576062"/>
              <a:gd name="adj3" fmla="val 2964109"/>
              <a:gd name="adj4" fmla="val 51553"/>
              <a:gd name="adj5" fmla="val 9622"/>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5" name="Circular Arrow 154"/>
          <p:cNvSpPr/>
          <p:nvPr/>
        </p:nvSpPr>
        <p:spPr>
          <a:xfrm rot="19500000" flipH="1">
            <a:off x="5364162" y="2737136"/>
            <a:ext cx="2286000" cy="1776063"/>
          </a:xfrm>
          <a:prstGeom prst="circularArrow">
            <a:avLst>
              <a:gd name="adj1" fmla="val 8248"/>
              <a:gd name="adj2" fmla="val 576062"/>
              <a:gd name="adj3" fmla="val 16856958"/>
              <a:gd name="adj4" fmla="val 14365502"/>
              <a:gd name="adj5" fmla="val 9622"/>
            </a:avLst>
          </a:prstGeom>
          <a:gradFill flip="none" rotWithShape="1">
            <a:gsLst>
              <a:gs pos="0">
                <a:srgbClr val="3A75C4"/>
              </a:gs>
              <a:gs pos="25000">
                <a:srgbClr val="21D6E0"/>
              </a:gs>
              <a:gs pos="75000">
                <a:srgbClr val="0087E6"/>
              </a:gs>
              <a:gs pos="100000">
                <a:srgbClr val="005CBF"/>
              </a:gs>
            </a:gsLst>
            <a:path path="circle">
              <a:fillToRect l="100000" t="100000"/>
            </a:path>
            <a:tileRect r="-100000" b="-10000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pic>
        <p:nvPicPr>
          <p:cNvPr id="74" name="Picture 2" descr="C:\Documents and Settings\wchan\My Documents\My Pictures\Microsoft Clip Organizer\j043481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1876425"/>
            <a:ext cx="59372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72" name="Line 126"/>
          <p:cNvSpPr>
            <a:spLocks noChangeShapeType="1"/>
          </p:cNvSpPr>
          <p:nvPr/>
        </p:nvSpPr>
        <p:spPr bwMode="auto">
          <a:xfrm>
            <a:off x="1835150" y="2185988"/>
            <a:ext cx="1463675"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pic>
        <p:nvPicPr>
          <p:cNvPr id="75" name="Picture 2" descr="C:\Documents and Settings\wchan\My Documents\My Pictures\Microsoft Clip Organizer\j043481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425" y="1966913"/>
            <a:ext cx="59372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2" descr="C:\Documents and Settings\wchan\My Documents\My Pictures\Microsoft Clip Organizer\j043481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813" y="1876425"/>
            <a:ext cx="59372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2" descr="C:\Documents and Settings\wchan\My Documents\My Pictures\Microsoft Clip Organizer\j043481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0150" y="1965325"/>
            <a:ext cx="59372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3" name="Straight Connector 92"/>
          <p:cNvCxnSpPr/>
          <p:nvPr/>
        </p:nvCxnSpPr>
        <p:spPr>
          <a:xfrm>
            <a:off x="1881153" y="1563008"/>
            <a:ext cx="354014" cy="131734"/>
          </a:xfrm>
          <a:prstGeom prst="line">
            <a:avLst/>
          </a:prstGeom>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833525" y="1760609"/>
            <a:ext cx="401642" cy="1588"/>
          </a:xfrm>
          <a:prstGeom prst="line">
            <a:avLst/>
          </a:prstGeom>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870038" y="1818599"/>
            <a:ext cx="354014" cy="131734"/>
          </a:xfrm>
          <a:prstGeom prst="line">
            <a:avLst/>
          </a:prstGeom>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lgDashDotDot"/>
          </a:ln>
        </p:spPr>
        <p:style>
          <a:lnRef idx="1">
            <a:schemeClr val="accent1"/>
          </a:lnRef>
          <a:fillRef idx="0">
            <a:schemeClr val="accent1"/>
          </a:fillRef>
          <a:effectRef idx="0">
            <a:schemeClr val="accent1"/>
          </a:effectRef>
          <a:fontRef idx="minor">
            <a:schemeClr val="tx1"/>
          </a:fontRef>
        </p:style>
      </p:cxnSp>
      <p:sp>
        <p:nvSpPr>
          <p:cNvPr id="60528" name="Line 126"/>
          <p:cNvSpPr>
            <a:spLocks noChangeShapeType="1"/>
          </p:cNvSpPr>
          <p:nvPr/>
        </p:nvSpPr>
        <p:spPr bwMode="auto">
          <a:xfrm>
            <a:off x="1798638" y="4186238"/>
            <a:ext cx="1463675"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60569" name="Line 126"/>
          <p:cNvSpPr>
            <a:spLocks noChangeShapeType="1"/>
          </p:cNvSpPr>
          <p:nvPr/>
        </p:nvSpPr>
        <p:spPr bwMode="auto">
          <a:xfrm>
            <a:off x="1782763" y="6062663"/>
            <a:ext cx="1463675"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63640" name="TextBox 22"/>
          <p:cNvSpPr txBox="1">
            <a:spLocks noChangeArrowheads="1"/>
          </p:cNvSpPr>
          <p:nvPr/>
        </p:nvSpPr>
        <p:spPr bwMode="auto">
          <a:xfrm>
            <a:off x="558800" y="6359525"/>
            <a:ext cx="881063"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RECIPIENTS</a:t>
            </a:r>
          </a:p>
        </p:txBody>
      </p:sp>
      <p:pic>
        <p:nvPicPr>
          <p:cNvPr id="63655" name="Picture 166" descr="j043262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25550" y="5743575"/>
            <a:ext cx="59372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56" name="Picture 162" descr="j0432626[1]"/>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9163" y="5727700"/>
            <a:ext cx="59372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57" name="Picture 161" descr="j0432625[1]"/>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8800" y="5762625"/>
            <a:ext cx="59372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58" name="Picture 164" descr="j0432623[1]"/>
          <p:cNvPicPr>
            <a:picLocks noChangeArrowheads="1"/>
          </p:cNvPicPr>
          <p:nvPr/>
        </p:nvPicPr>
        <p:blipFill>
          <a:blip r:embed="rId8" cstate="print">
            <a:extLst>
              <a:ext uri="{28A0092B-C50C-407E-A947-70E740481C1C}">
                <a14:useLocalDpi xmlns:a14="http://schemas.microsoft.com/office/drawing/2010/main" xmlns="" val="0"/>
              </a:ext>
            </a:extLst>
          </a:blip>
          <a:srcRect l="12001"/>
          <a:stretch>
            <a:fillRect/>
          </a:stretch>
        </p:blipFill>
        <p:spPr bwMode="auto">
          <a:xfrm>
            <a:off x="323850" y="5743575"/>
            <a:ext cx="522288"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59" name="Picture 163" descr="j0432622[1]"/>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96988" y="3897313"/>
            <a:ext cx="547687"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60" name="Picture 165" descr="j0431641[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3138" y="3900488"/>
            <a:ext cx="593725"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61" name="Picture 168" descr="j0432624[1]"/>
          <p:cNvPicPr>
            <a:picLocks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22300" y="3883025"/>
            <a:ext cx="59372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662" name="Picture 167" descr="j0431640[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2413" y="3897313"/>
            <a:ext cx="59372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664" name="TextBox 22"/>
          <p:cNvSpPr txBox="1">
            <a:spLocks noChangeArrowheads="1"/>
          </p:cNvSpPr>
          <p:nvPr/>
        </p:nvSpPr>
        <p:spPr bwMode="auto">
          <a:xfrm>
            <a:off x="595313" y="4506913"/>
            <a:ext cx="881062"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RECIPIENTS</a:t>
            </a:r>
          </a:p>
        </p:txBody>
      </p:sp>
      <p:sp>
        <p:nvSpPr>
          <p:cNvPr id="63665" name="TextBox 22"/>
          <p:cNvSpPr txBox="1">
            <a:spLocks noChangeArrowheads="1"/>
          </p:cNvSpPr>
          <p:nvPr/>
        </p:nvSpPr>
        <p:spPr bwMode="auto">
          <a:xfrm>
            <a:off x="625475" y="2549525"/>
            <a:ext cx="881063"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RECIPIENTS</a:t>
            </a:r>
          </a:p>
        </p:txBody>
      </p:sp>
      <p:sp>
        <p:nvSpPr>
          <p:cNvPr id="63667" name="TextBox 22"/>
          <p:cNvSpPr txBox="1">
            <a:spLocks noChangeArrowheads="1"/>
          </p:cNvSpPr>
          <p:nvPr/>
        </p:nvSpPr>
        <p:spPr bwMode="auto">
          <a:xfrm>
            <a:off x="1773238" y="4187825"/>
            <a:ext cx="13366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ELECTION RESPONSES</a:t>
            </a:r>
          </a:p>
        </p:txBody>
      </p:sp>
      <p:sp>
        <p:nvSpPr>
          <p:cNvPr id="63668" name="TextBox 22"/>
          <p:cNvSpPr txBox="1">
            <a:spLocks noChangeArrowheads="1"/>
          </p:cNvSpPr>
          <p:nvPr/>
        </p:nvSpPr>
        <p:spPr bwMode="auto">
          <a:xfrm>
            <a:off x="1778000" y="6065838"/>
            <a:ext cx="13366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ELECTION RESPONSES</a:t>
            </a:r>
          </a:p>
        </p:txBody>
      </p:sp>
      <p:grpSp>
        <p:nvGrpSpPr>
          <p:cNvPr id="2" name="Group 182"/>
          <p:cNvGrpSpPr>
            <a:grpSpLocks/>
          </p:cNvGrpSpPr>
          <p:nvPr/>
        </p:nvGrpSpPr>
        <p:grpSpPr bwMode="auto">
          <a:xfrm>
            <a:off x="2300288" y="1544638"/>
            <a:ext cx="460375" cy="628650"/>
            <a:chOff x="1430" y="978"/>
            <a:chExt cx="290" cy="396"/>
          </a:xfrm>
        </p:grpSpPr>
        <p:pic>
          <p:nvPicPr>
            <p:cNvPr id="60589" name="Picture 26" descr="SWIFTlogo.jpg"/>
            <p:cNvPicPr preferRelativeResize="0">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30" y="978"/>
              <a:ext cx="29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90" name="TextBox 22"/>
            <p:cNvSpPr txBox="1">
              <a:spLocks noChangeArrowheads="1"/>
            </p:cNvSpPr>
            <p:nvPr/>
          </p:nvSpPr>
          <p:spPr bwMode="auto">
            <a:xfrm>
              <a:off x="1455" y="1266"/>
              <a:ext cx="246"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SWIFT</a:t>
              </a:r>
            </a:p>
          </p:txBody>
        </p:sp>
      </p:grpSp>
      <p:grpSp>
        <p:nvGrpSpPr>
          <p:cNvPr id="3" name="Group 184"/>
          <p:cNvGrpSpPr>
            <a:grpSpLocks/>
          </p:cNvGrpSpPr>
          <p:nvPr/>
        </p:nvGrpSpPr>
        <p:grpSpPr bwMode="auto">
          <a:xfrm>
            <a:off x="2319338" y="3633788"/>
            <a:ext cx="957262" cy="457200"/>
            <a:chOff x="1335" y="2157"/>
            <a:chExt cx="603" cy="288"/>
          </a:xfrm>
        </p:grpSpPr>
        <p:grpSp>
          <p:nvGrpSpPr>
            <p:cNvPr id="60585" name="Group 87"/>
            <p:cNvGrpSpPr>
              <a:grpSpLocks/>
            </p:cNvGrpSpPr>
            <p:nvPr/>
          </p:nvGrpSpPr>
          <p:grpSpPr bwMode="auto">
            <a:xfrm>
              <a:off x="1335" y="2157"/>
              <a:ext cx="385" cy="288"/>
              <a:chOff x="2040986" y="1620819"/>
              <a:chExt cx="610800" cy="457200"/>
            </a:xfrm>
          </p:grpSpPr>
          <p:pic>
            <p:nvPicPr>
              <p:cNvPr id="60587"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040986" y="1620819"/>
                <a:ext cx="610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88" name="Picture 3" descr="C:\Documents and Settings\wchan\Local Settings\Temporary Internet Files\Content.IE5\LHQQI7GB\j0438059[1].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rot="-378435">
                <a:off x="2104241" y="1688242"/>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0586" name="TextBox 22"/>
            <p:cNvSpPr txBox="1">
              <a:spLocks noChangeArrowheads="1"/>
            </p:cNvSpPr>
            <p:nvPr/>
          </p:nvSpPr>
          <p:spPr bwMode="auto">
            <a:xfrm>
              <a:off x="1587" y="2158"/>
              <a:ext cx="35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WEB </a:t>
              </a:r>
            </a:p>
            <a:p>
              <a:pP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BROWSER</a:t>
              </a:r>
            </a:p>
          </p:txBody>
        </p:sp>
      </p:grpSp>
      <p:grpSp>
        <p:nvGrpSpPr>
          <p:cNvPr id="5" name="Group 189"/>
          <p:cNvGrpSpPr>
            <a:grpSpLocks/>
          </p:cNvGrpSpPr>
          <p:nvPr/>
        </p:nvGrpSpPr>
        <p:grpSpPr bwMode="auto">
          <a:xfrm>
            <a:off x="1752600" y="5494338"/>
            <a:ext cx="425450" cy="504825"/>
            <a:chOff x="1043" y="3001"/>
            <a:chExt cx="268" cy="318"/>
          </a:xfrm>
        </p:grpSpPr>
        <p:pic>
          <p:nvPicPr>
            <p:cNvPr id="60583" name="Picture 138" descr="j0431587[1]"/>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056" y="3001"/>
              <a:ext cx="236"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84" name="TextBox 22"/>
            <p:cNvSpPr txBox="1">
              <a:spLocks noChangeArrowheads="1"/>
            </p:cNvSpPr>
            <p:nvPr/>
          </p:nvSpPr>
          <p:spPr bwMode="auto">
            <a:xfrm>
              <a:off x="1043" y="3211"/>
              <a:ext cx="268"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EMAIL</a:t>
              </a:r>
            </a:p>
          </p:txBody>
        </p:sp>
      </p:grpSp>
      <p:grpSp>
        <p:nvGrpSpPr>
          <p:cNvPr id="6" name="Group 190"/>
          <p:cNvGrpSpPr>
            <a:grpSpLocks/>
          </p:cNvGrpSpPr>
          <p:nvPr/>
        </p:nvGrpSpPr>
        <p:grpSpPr bwMode="auto">
          <a:xfrm>
            <a:off x="2284413" y="5446713"/>
            <a:ext cx="458787" cy="552450"/>
            <a:chOff x="1324" y="2895"/>
            <a:chExt cx="289" cy="348"/>
          </a:xfrm>
        </p:grpSpPr>
        <p:pic>
          <p:nvPicPr>
            <p:cNvPr id="60581" name="Picture 6" descr="C:\Documents and Settings\wchan\Local Settings\Temporary Internet Files\Content.IE5\I8QJMHE9\j0433861[1].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351" y="2895"/>
              <a:ext cx="236"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82" name="TextBox 22"/>
            <p:cNvSpPr txBox="1">
              <a:spLocks noChangeArrowheads="1"/>
            </p:cNvSpPr>
            <p:nvPr/>
          </p:nvSpPr>
          <p:spPr bwMode="auto">
            <a:xfrm>
              <a:off x="1324" y="3135"/>
              <a:ext cx="289"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PHONE</a:t>
              </a:r>
            </a:p>
          </p:txBody>
        </p:sp>
      </p:grpSp>
      <p:grpSp>
        <p:nvGrpSpPr>
          <p:cNvPr id="7" name="Group 191"/>
          <p:cNvGrpSpPr>
            <a:grpSpLocks/>
          </p:cNvGrpSpPr>
          <p:nvPr/>
        </p:nvGrpSpPr>
        <p:grpSpPr bwMode="auto">
          <a:xfrm>
            <a:off x="1676400" y="3481388"/>
            <a:ext cx="709613" cy="663575"/>
            <a:chOff x="1587" y="3015"/>
            <a:chExt cx="447" cy="418"/>
          </a:xfrm>
        </p:grpSpPr>
        <p:grpSp>
          <p:nvGrpSpPr>
            <p:cNvPr id="60577" name="Group 167"/>
            <p:cNvGrpSpPr>
              <a:grpSpLocks noChangeAspect="1"/>
            </p:cNvGrpSpPr>
            <p:nvPr/>
          </p:nvGrpSpPr>
          <p:grpSpPr bwMode="auto">
            <a:xfrm>
              <a:off x="1678" y="3015"/>
              <a:ext cx="244" cy="243"/>
              <a:chOff x="1352" y="4179"/>
              <a:chExt cx="697" cy="697"/>
            </a:xfrm>
          </p:grpSpPr>
          <p:pic>
            <p:nvPicPr>
              <p:cNvPr id="60579" name="Picture 97" descr="j0431605[1]"/>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352" y="4179"/>
                <a:ext cx="697" cy="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80" name="Picture 140" descr="j0438059[1]"/>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680" y="4368"/>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0578" name="TextBox 22"/>
            <p:cNvSpPr txBox="1">
              <a:spLocks noChangeArrowheads="1"/>
            </p:cNvSpPr>
            <p:nvPr/>
          </p:nvSpPr>
          <p:spPr bwMode="auto">
            <a:xfrm>
              <a:off x="1587" y="3247"/>
              <a:ext cx="447"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INTERNAL </a:t>
              </a:r>
            </a:p>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WEBSITE</a:t>
              </a:r>
            </a:p>
          </p:txBody>
        </p:sp>
      </p:grpSp>
      <p:grpSp>
        <p:nvGrpSpPr>
          <p:cNvPr id="10" name="Group 275"/>
          <p:cNvGrpSpPr>
            <a:grpSpLocks/>
          </p:cNvGrpSpPr>
          <p:nvPr/>
        </p:nvGrpSpPr>
        <p:grpSpPr bwMode="auto">
          <a:xfrm>
            <a:off x="2773363" y="5397500"/>
            <a:ext cx="503237" cy="601663"/>
            <a:chOff x="1815" y="3090"/>
            <a:chExt cx="317" cy="379"/>
          </a:xfrm>
        </p:grpSpPr>
        <p:pic>
          <p:nvPicPr>
            <p:cNvPr id="60575" name="Picture 7" descr="C:\Documents and Settings\wchan\Local Settings\Temporary Internet Files\Content.IE5\CH3GKCSQ\j0433906[1].pn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815" y="3090"/>
              <a:ext cx="31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76" name="TextBox 22"/>
            <p:cNvSpPr txBox="1">
              <a:spLocks noChangeArrowheads="1"/>
            </p:cNvSpPr>
            <p:nvPr/>
          </p:nvSpPr>
          <p:spPr bwMode="auto">
            <a:xfrm>
              <a:off x="1859" y="3361"/>
              <a:ext cx="219"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900" b="1" smtClean="0">
                  <a:solidFill>
                    <a:prstClr val="white"/>
                  </a:solidFill>
                  <a:latin typeface="Calibri" pitchFamily="34" charset="0"/>
                </a:rPr>
                <a:t>FAX</a:t>
              </a:r>
            </a:p>
          </p:txBody>
        </p:sp>
      </p:grpSp>
      <p:grpSp>
        <p:nvGrpSpPr>
          <p:cNvPr id="11" name="Group 196"/>
          <p:cNvGrpSpPr>
            <a:grpSpLocks/>
          </p:cNvGrpSpPr>
          <p:nvPr/>
        </p:nvGrpSpPr>
        <p:grpSpPr bwMode="auto">
          <a:xfrm>
            <a:off x="3138488" y="3470275"/>
            <a:ext cx="900112" cy="1392238"/>
            <a:chOff x="2086" y="2205"/>
            <a:chExt cx="567" cy="877"/>
          </a:xfrm>
        </p:grpSpPr>
        <p:pic>
          <p:nvPicPr>
            <p:cNvPr id="60573" name="Picture 96" descr="j0431642[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2153" y="2205"/>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74" name="TextBox 22"/>
            <p:cNvSpPr txBox="1">
              <a:spLocks noChangeArrowheads="1"/>
            </p:cNvSpPr>
            <p:nvPr/>
          </p:nvSpPr>
          <p:spPr bwMode="auto">
            <a:xfrm>
              <a:off x="2086" y="2617"/>
              <a:ext cx="567" cy="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eTRAN+ </a:t>
              </a:r>
            </a:p>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WEB-BASED</a:t>
              </a:r>
            </a:p>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TOOL</a:t>
              </a:r>
            </a:p>
            <a:p>
              <a:pPr algn="ctr" eaLnBrk="1" fontAlgn="base" hangingPunct="1">
                <a:lnSpc>
                  <a:spcPct val="90000"/>
                </a:lnSpc>
                <a:spcBef>
                  <a:spcPct val="0"/>
                </a:spcBef>
                <a:spcAft>
                  <a:spcPct val="0"/>
                </a:spcAft>
                <a:buClr>
                  <a:srgbClr val="3A75C4"/>
                </a:buClr>
              </a:pPr>
              <a:r>
                <a:rPr lang="en-US" sz="1000" smtClean="0">
                  <a:solidFill>
                    <a:prstClr val="white"/>
                  </a:solidFill>
                  <a:latin typeface="Calibri" pitchFamily="34" charset="0"/>
                </a:rPr>
                <a:t>Accessed via </a:t>
              </a:r>
            </a:p>
            <a:p>
              <a:pPr algn="ctr" eaLnBrk="1" fontAlgn="base" hangingPunct="1">
                <a:lnSpc>
                  <a:spcPct val="90000"/>
                </a:lnSpc>
                <a:spcBef>
                  <a:spcPct val="0"/>
                </a:spcBef>
                <a:spcAft>
                  <a:spcPct val="0"/>
                </a:spcAft>
                <a:buClr>
                  <a:srgbClr val="3A75C4"/>
                </a:buClr>
              </a:pPr>
              <a:r>
                <a:rPr lang="en-US" sz="1000" smtClean="0">
                  <a:solidFill>
                    <a:prstClr val="white"/>
                  </a:solidFill>
                  <a:latin typeface="Calibri" pitchFamily="34" charset="0"/>
                </a:rPr>
                <a:t>Web Browser</a:t>
              </a:r>
            </a:p>
          </p:txBody>
        </p:sp>
      </p:grpSp>
      <p:grpSp>
        <p:nvGrpSpPr>
          <p:cNvPr id="12" name="Group 198"/>
          <p:cNvGrpSpPr>
            <a:grpSpLocks/>
          </p:cNvGrpSpPr>
          <p:nvPr/>
        </p:nvGrpSpPr>
        <p:grpSpPr bwMode="auto">
          <a:xfrm>
            <a:off x="2576513" y="5465763"/>
            <a:ext cx="2141537" cy="1227137"/>
            <a:chOff x="1736" y="3249"/>
            <a:chExt cx="1349" cy="773"/>
          </a:xfrm>
        </p:grpSpPr>
        <p:grpSp>
          <p:nvGrpSpPr>
            <p:cNvPr id="4" name="Group 74"/>
            <p:cNvGrpSpPr>
              <a:grpSpLocks noChangeAspect="1"/>
            </p:cNvGrpSpPr>
            <p:nvPr/>
          </p:nvGrpSpPr>
          <p:grpSpPr bwMode="auto">
            <a:xfrm>
              <a:off x="2154" y="3249"/>
              <a:ext cx="441" cy="576"/>
              <a:chOff x="2252" y="3167"/>
              <a:chExt cx="641" cy="837"/>
            </a:xfrm>
          </p:grpSpPr>
          <p:pic>
            <p:nvPicPr>
              <p:cNvPr id="60571" name="Picture 139" descr="j0433944[1]"/>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2252" y="3167"/>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7" descr="j0433942[1]"/>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2317" y="3428"/>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0570" name="TextBox 22"/>
            <p:cNvSpPr txBox="1">
              <a:spLocks noChangeArrowheads="1"/>
            </p:cNvSpPr>
            <p:nvPr/>
          </p:nvSpPr>
          <p:spPr bwMode="auto">
            <a:xfrm>
              <a:off x="1736" y="3818"/>
              <a:ext cx="1349"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TOOLBAR USERS</a:t>
              </a:r>
            </a:p>
            <a:p>
              <a:pPr algn="ctr" eaLnBrk="1" fontAlgn="base" hangingPunct="1">
                <a:lnSpc>
                  <a:spcPct val="90000"/>
                </a:lnSpc>
                <a:spcBef>
                  <a:spcPct val="0"/>
                </a:spcBef>
                <a:spcAft>
                  <a:spcPct val="0"/>
                </a:spcAft>
                <a:buClr>
                  <a:srgbClr val="3A75C4"/>
                </a:buClr>
              </a:pPr>
              <a:r>
                <a:rPr lang="en-US" sz="1000" smtClean="0">
                  <a:solidFill>
                    <a:prstClr val="white"/>
                  </a:solidFill>
                  <a:latin typeface="Calibri" pitchFamily="34" charset="0"/>
                </a:rPr>
                <a:t>for Data Management and Scrubbing</a:t>
              </a:r>
            </a:p>
          </p:txBody>
        </p:sp>
      </p:grpSp>
      <p:grpSp>
        <p:nvGrpSpPr>
          <p:cNvPr id="14" name="Group 127"/>
          <p:cNvGrpSpPr>
            <a:grpSpLocks/>
          </p:cNvGrpSpPr>
          <p:nvPr/>
        </p:nvGrpSpPr>
        <p:grpSpPr bwMode="auto">
          <a:xfrm>
            <a:off x="6378575" y="1736725"/>
            <a:ext cx="1004888" cy="1054100"/>
            <a:chOff x="6383338" y="1347759"/>
            <a:chExt cx="1004887" cy="1054616"/>
          </a:xfrm>
        </p:grpSpPr>
        <p:grpSp>
          <p:nvGrpSpPr>
            <p:cNvPr id="60565" name="Group 84"/>
            <p:cNvGrpSpPr>
              <a:grpSpLocks/>
            </p:cNvGrpSpPr>
            <p:nvPr/>
          </p:nvGrpSpPr>
          <p:grpSpPr bwMode="auto">
            <a:xfrm>
              <a:off x="6470676" y="1347759"/>
              <a:ext cx="914400" cy="914400"/>
              <a:chOff x="5018" y="1184"/>
              <a:chExt cx="576" cy="576"/>
            </a:xfrm>
          </p:grpSpPr>
          <p:pic>
            <p:nvPicPr>
              <p:cNvPr id="60567"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5018" y="1184"/>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68" name="Picture 26" descr="SWIFTlogo.jp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307" y="1423"/>
                <a:ext cx="28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0566" name="TextBox 22"/>
            <p:cNvSpPr txBox="1">
              <a:spLocks noChangeArrowheads="1"/>
            </p:cNvSpPr>
            <p:nvPr/>
          </p:nvSpPr>
          <p:spPr bwMode="auto">
            <a:xfrm>
              <a:off x="6383338" y="2217709"/>
              <a:ext cx="100488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SWIFT GATEWAY</a:t>
              </a:r>
            </a:p>
          </p:txBody>
        </p:sp>
      </p:grpSp>
      <p:grpSp>
        <p:nvGrpSpPr>
          <p:cNvPr id="16" name="Group 50"/>
          <p:cNvGrpSpPr>
            <a:grpSpLocks/>
          </p:cNvGrpSpPr>
          <p:nvPr/>
        </p:nvGrpSpPr>
        <p:grpSpPr bwMode="auto">
          <a:xfrm>
            <a:off x="6251575" y="3848100"/>
            <a:ext cx="1373188" cy="1389063"/>
            <a:chOff x="1193" y="3016"/>
            <a:chExt cx="865" cy="875"/>
          </a:xfrm>
        </p:grpSpPr>
        <p:sp>
          <p:nvSpPr>
            <p:cNvPr id="60560" name="TextBox 22"/>
            <p:cNvSpPr txBox="1">
              <a:spLocks noChangeArrowheads="1"/>
            </p:cNvSpPr>
            <p:nvPr/>
          </p:nvSpPr>
          <p:spPr bwMode="auto">
            <a:xfrm>
              <a:off x="1193" y="3581"/>
              <a:ext cx="865"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APPLICATION SERVER</a:t>
              </a:r>
            </a:p>
            <a:p>
              <a:pPr algn="ctr" eaLnBrk="1" fontAlgn="base" hangingPunct="1">
                <a:spcBef>
                  <a:spcPct val="0"/>
                </a:spcBef>
                <a:spcAft>
                  <a:spcPct val="0"/>
                </a:spcAft>
              </a:pPr>
              <a:r>
                <a:rPr lang="en-US" sz="1000" smtClean="0">
                  <a:solidFill>
                    <a:prstClr val="white"/>
                  </a:solidFill>
                  <a:latin typeface="Calibri" pitchFamily="34" charset="0"/>
                </a:rPr>
                <a:t>File Listener,  Scheduled Tasks, Business Objects</a:t>
              </a:r>
            </a:p>
          </p:txBody>
        </p:sp>
        <p:grpSp>
          <p:nvGrpSpPr>
            <p:cNvPr id="60561" name="Group 52"/>
            <p:cNvGrpSpPr>
              <a:grpSpLocks noChangeAspect="1"/>
            </p:cNvGrpSpPr>
            <p:nvPr/>
          </p:nvGrpSpPr>
          <p:grpSpPr bwMode="auto">
            <a:xfrm>
              <a:off x="1360" y="3016"/>
              <a:ext cx="576" cy="576"/>
              <a:chOff x="-920" y="1287"/>
              <a:chExt cx="802" cy="802"/>
            </a:xfrm>
          </p:grpSpPr>
          <p:pic>
            <p:nvPicPr>
              <p:cNvPr id="60562"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920" y="1287"/>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63"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807" y="1400"/>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64"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94" y="1513"/>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18" name="Group 222"/>
          <p:cNvGrpSpPr>
            <a:grpSpLocks/>
          </p:cNvGrpSpPr>
          <p:nvPr/>
        </p:nvGrpSpPr>
        <p:grpSpPr bwMode="auto">
          <a:xfrm>
            <a:off x="4103688" y="3462338"/>
            <a:ext cx="914400" cy="1054100"/>
            <a:chOff x="3234" y="2343"/>
            <a:chExt cx="576" cy="664"/>
          </a:xfrm>
        </p:grpSpPr>
        <p:grpSp>
          <p:nvGrpSpPr>
            <p:cNvPr id="60556" name="Group 221"/>
            <p:cNvGrpSpPr>
              <a:grpSpLocks/>
            </p:cNvGrpSpPr>
            <p:nvPr/>
          </p:nvGrpSpPr>
          <p:grpSpPr bwMode="auto">
            <a:xfrm>
              <a:off x="3234" y="2343"/>
              <a:ext cx="576" cy="576"/>
              <a:chOff x="3234" y="2343"/>
              <a:chExt cx="576" cy="576"/>
            </a:xfrm>
          </p:grpSpPr>
          <p:pic>
            <p:nvPicPr>
              <p:cNvPr id="60558"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234" y="2343"/>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59" name="Picture 215" descr="j0438059[1]"/>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3522" y="259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0557" name="TextBox 22"/>
            <p:cNvSpPr txBox="1">
              <a:spLocks noChangeArrowheads="1"/>
            </p:cNvSpPr>
            <p:nvPr/>
          </p:nvSpPr>
          <p:spPr bwMode="auto">
            <a:xfrm>
              <a:off x="3286" y="2891"/>
              <a:ext cx="44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WEB SERVER</a:t>
              </a:r>
            </a:p>
          </p:txBody>
        </p:sp>
      </p:grpSp>
      <p:grpSp>
        <p:nvGrpSpPr>
          <p:cNvPr id="20" name="Group 45"/>
          <p:cNvGrpSpPr>
            <a:grpSpLocks/>
          </p:cNvGrpSpPr>
          <p:nvPr/>
        </p:nvGrpSpPr>
        <p:grpSpPr bwMode="auto">
          <a:xfrm>
            <a:off x="5462588" y="5475288"/>
            <a:ext cx="1054100" cy="1374775"/>
            <a:chOff x="2313" y="955"/>
            <a:chExt cx="664" cy="866"/>
          </a:xfrm>
        </p:grpSpPr>
        <p:sp>
          <p:nvSpPr>
            <p:cNvPr id="60552" name="TextBox 22"/>
            <p:cNvSpPr txBox="1">
              <a:spLocks noChangeArrowheads="1"/>
            </p:cNvSpPr>
            <p:nvPr/>
          </p:nvSpPr>
          <p:spPr bwMode="auto">
            <a:xfrm>
              <a:off x="2313" y="1520"/>
              <a:ext cx="658"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DATABASE SERVER</a:t>
              </a:r>
            </a:p>
            <a:p>
              <a:pPr algn="ctr" eaLnBrk="1" fontAlgn="base" hangingPunct="1">
                <a:spcBef>
                  <a:spcPct val="0"/>
                </a:spcBef>
                <a:spcAft>
                  <a:spcPct val="0"/>
                </a:spcAft>
              </a:pPr>
              <a:r>
                <a:rPr lang="en-US" sz="1000" smtClean="0">
                  <a:solidFill>
                    <a:prstClr val="white"/>
                  </a:solidFill>
                  <a:latin typeface="Calibri" pitchFamily="34" charset="0"/>
                </a:rPr>
                <a:t>XSP Database</a:t>
              </a:r>
            </a:p>
            <a:p>
              <a:pPr algn="ctr" eaLnBrk="1" fontAlgn="base" hangingPunct="1">
                <a:lnSpc>
                  <a:spcPct val="90000"/>
                </a:lnSpc>
                <a:spcBef>
                  <a:spcPct val="0"/>
                </a:spcBef>
                <a:spcAft>
                  <a:spcPct val="0"/>
                </a:spcAft>
                <a:buClr>
                  <a:srgbClr val="3A75C4"/>
                </a:buClr>
              </a:pPr>
              <a:endParaRPr lang="en-US" sz="1000" smtClean="0">
                <a:solidFill>
                  <a:prstClr val="white"/>
                </a:solidFill>
                <a:latin typeface="Calibri" pitchFamily="34" charset="0"/>
              </a:endParaRPr>
            </a:p>
          </p:txBody>
        </p:sp>
        <p:grpSp>
          <p:nvGrpSpPr>
            <p:cNvPr id="60553" name="Group 47"/>
            <p:cNvGrpSpPr>
              <a:grpSpLocks/>
            </p:cNvGrpSpPr>
            <p:nvPr/>
          </p:nvGrpSpPr>
          <p:grpSpPr bwMode="auto">
            <a:xfrm>
              <a:off x="2401" y="955"/>
              <a:ext cx="576" cy="576"/>
              <a:chOff x="1571" y="2981"/>
              <a:chExt cx="576" cy="576"/>
            </a:xfrm>
          </p:grpSpPr>
          <p:pic>
            <p:nvPicPr>
              <p:cNvPr id="60554"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1571" y="2981"/>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55" name="Picture 49" descr="ed00212_[1]"/>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1905" y="3247"/>
                <a:ext cx="184" cy="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2" name="Group 4"/>
          <p:cNvGrpSpPr>
            <a:grpSpLocks/>
          </p:cNvGrpSpPr>
          <p:nvPr/>
        </p:nvGrpSpPr>
        <p:grpSpPr bwMode="auto">
          <a:xfrm>
            <a:off x="7367588" y="5249863"/>
            <a:ext cx="1633537" cy="1470025"/>
            <a:chOff x="1156" y="971"/>
            <a:chExt cx="1029" cy="926"/>
          </a:xfrm>
        </p:grpSpPr>
        <p:sp>
          <p:nvSpPr>
            <p:cNvPr id="60550" name="TextBox 22"/>
            <p:cNvSpPr txBox="1">
              <a:spLocks noChangeArrowheads="1"/>
            </p:cNvSpPr>
            <p:nvPr/>
          </p:nvSpPr>
          <p:spPr bwMode="auto">
            <a:xfrm>
              <a:off x="1156" y="1519"/>
              <a:ext cx="1029"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CLIENT ACCOUNTING </a:t>
              </a:r>
            </a:p>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SYSTEM</a:t>
              </a:r>
            </a:p>
            <a:p>
              <a:pPr algn="ctr" eaLnBrk="1" fontAlgn="base" hangingPunct="1">
                <a:lnSpc>
                  <a:spcPct val="90000"/>
                </a:lnSpc>
                <a:spcBef>
                  <a:spcPct val="0"/>
                </a:spcBef>
                <a:spcAft>
                  <a:spcPct val="0"/>
                </a:spcAft>
                <a:buClr>
                  <a:srgbClr val="3A75C4"/>
                </a:buClr>
              </a:pPr>
              <a:r>
                <a:rPr lang="en-US" sz="1000" smtClean="0">
                  <a:solidFill>
                    <a:prstClr val="white"/>
                  </a:solidFill>
                  <a:latin typeface="Calibri" pitchFamily="34" charset="0"/>
                </a:rPr>
                <a:t>File Interface Updates Accounting System</a:t>
              </a:r>
            </a:p>
          </p:txBody>
        </p:sp>
        <p:pic>
          <p:nvPicPr>
            <p:cNvPr id="60551"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1437" y="971"/>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258"/>
          <p:cNvGrpSpPr>
            <a:grpSpLocks/>
          </p:cNvGrpSpPr>
          <p:nvPr/>
        </p:nvGrpSpPr>
        <p:grpSpPr bwMode="auto">
          <a:xfrm>
            <a:off x="7596188" y="4062413"/>
            <a:ext cx="1220787" cy="833437"/>
            <a:chOff x="4696" y="2590"/>
            <a:chExt cx="769" cy="525"/>
          </a:xfrm>
        </p:grpSpPr>
        <p:grpSp>
          <p:nvGrpSpPr>
            <p:cNvPr id="60546" name="Group 239"/>
            <p:cNvGrpSpPr>
              <a:grpSpLocks/>
            </p:cNvGrpSpPr>
            <p:nvPr/>
          </p:nvGrpSpPr>
          <p:grpSpPr bwMode="auto">
            <a:xfrm>
              <a:off x="4825" y="2590"/>
              <a:ext cx="504" cy="432"/>
              <a:chOff x="4553" y="2244"/>
              <a:chExt cx="504" cy="432"/>
            </a:xfrm>
          </p:grpSpPr>
          <p:pic>
            <p:nvPicPr>
              <p:cNvPr id="60548" name="Picture 238" descr="j0434843[1]"/>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flipH="1">
                <a:off x="4553" y="2244"/>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49" name="Picture 229" descr="j0432636[1]"/>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4769" y="228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0547" name="TextBox 22"/>
            <p:cNvSpPr txBox="1">
              <a:spLocks noChangeArrowheads="1"/>
            </p:cNvSpPr>
            <p:nvPr/>
          </p:nvSpPr>
          <p:spPr bwMode="auto">
            <a:xfrm>
              <a:off x="4696" y="2999"/>
              <a:ext cx="769"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ENTITLEMENT FILE</a:t>
              </a:r>
            </a:p>
          </p:txBody>
        </p:sp>
      </p:grpSp>
      <p:sp>
        <p:nvSpPr>
          <p:cNvPr id="63751" name="Line 263"/>
          <p:cNvSpPr>
            <a:spLocks noChangeShapeType="1"/>
          </p:cNvSpPr>
          <p:nvPr/>
        </p:nvSpPr>
        <p:spPr bwMode="auto">
          <a:xfrm>
            <a:off x="3851275" y="4186238"/>
            <a:ext cx="274638"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63753" name="Line 265"/>
          <p:cNvSpPr>
            <a:spLocks noChangeShapeType="1"/>
          </p:cNvSpPr>
          <p:nvPr/>
        </p:nvSpPr>
        <p:spPr bwMode="auto">
          <a:xfrm>
            <a:off x="5053013" y="4186238"/>
            <a:ext cx="1412875" cy="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63756" name="Line 268"/>
          <p:cNvSpPr>
            <a:spLocks noChangeShapeType="1"/>
          </p:cNvSpPr>
          <p:nvPr/>
        </p:nvSpPr>
        <p:spPr bwMode="auto">
          <a:xfrm flipV="1">
            <a:off x="3908425" y="4660900"/>
            <a:ext cx="2187575" cy="1106488"/>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63757" name="Line 269"/>
          <p:cNvSpPr>
            <a:spLocks noChangeShapeType="1"/>
          </p:cNvSpPr>
          <p:nvPr/>
        </p:nvSpPr>
        <p:spPr bwMode="auto">
          <a:xfrm flipH="1">
            <a:off x="6383338" y="5249863"/>
            <a:ext cx="339725" cy="311150"/>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sp>
        <p:nvSpPr>
          <p:cNvPr id="63765" name="Line 277"/>
          <p:cNvSpPr>
            <a:spLocks noChangeShapeType="1"/>
          </p:cNvSpPr>
          <p:nvPr/>
        </p:nvSpPr>
        <p:spPr bwMode="auto">
          <a:xfrm>
            <a:off x="8208963" y="4938713"/>
            <a:ext cx="0" cy="274637"/>
          </a:xfrm>
          <a:prstGeom prst="line">
            <a:avLst/>
          </a:prstGeom>
          <a:noFill/>
          <a:ln w="25400">
            <a:solidFill>
              <a:srgbClr val="CCCCCC"/>
            </a:solidFill>
            <a:round/>
            <a:headEnd/>
            <a:tailEnd type="arrow"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prstClr val="black"/>
              </a:solidFill>
              <a:latin typeface="Arial" charset="0"/>
              <a:cs typeface="Arial" charset="0"/>
            </a:endParaRPr>
          </a:p>
        </p:txBody>
      </p:sp>
      <p:grpSp>
        <p:nvGrpSpPr>
          <p:cNvPr id="25" name="Group 210"/>
          <p:cNvGrpSpPr>
            <a:grpSpLocks/>
          </p:cNvGrpSpPr>
          <p:nvPr/>
        </p:nvGrpSpPr>
        <p:grpSpPr bwMode="auto">
          <a:xfrm>
            <a:off x="7566025" y="2352675"/>
            <a:ext cx="1290638" cy="985838"/>
            <a:chOff x="7792558" y="1968480"/>
            <a:chExt cx="1290614" cy="985851"/>
          </a:xfrm>
        </p:grpSpPr>
        <p:pic>
          <p:nvPicPr>
            <p:cNvPr id="60544" name="Picture 3" descr="C:\Documents and Settings\wchan\Local Settings\Temporary Internet Files\Content.IE5\ZSMM7IWE\j0434813[1].png"/>
            <p:cNvPicPr>
              <a:picLocks noChangeAspect="1" noChangeArrowheads="1"/>
            </p:cNvPicPr>
            <p:nvPr/>
          </p:nvPicPr>
          <p:blipFill>
            <a:blip r:embed="rId30" cstate="print">
              <a:extLst>
                <a:ext uri="{28A0092B-C50C-407E-A947-70E740481C1C}">
                  <a14:useLocalDpi xmlns:a14="http://schemas.microsoft.com/office/drawing/2010/main" xmlns="" val="0"/>
                </a:ext>
              </a:extLst>
            </a:blip>
            <a:srcRect t="36505"/>
            <a:stretch>
              <a:fillRect/>
            </a:stretch>
          </p:blipFill>
          <p:spPr bwMode="auto">
            <a:xfrm>
              <a:off x="7928656" y="1968480"/>
              <a:ext cx="864059" cy="54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545" name="TextBox 22"/>
            <p:cNvSpPr txBox="1">
              <a:spLocks noChangeArrowheads="1"/>
            </p:cNvSpPr>
            <p:nvPr/>
          </p:nvSpPr>
          <p:spPr bwMode="auto">
            <a:xfrm>
              <a:off x="7792558" y="2492666"/>
              <a:ext cx="12906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CUSTODIANS/</a:t>
              </a:r>
            </a:p>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PRIME BROKERS/</a:t>
              </a:r>
            </a:p>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DEPOTS</a:t>
              </a:r>
            </a:p>
          </p:txBody>
        </p:sp>
      </p:grpSp>
      <p:cxnSp>
        <p:nvCxnSpPr>
          <p:cNvPr id="236" name="Straight Arrow Connector 235"/>
          <p:cNvCxnSpPr/>
          <p:nvPr/>
        </p:nvCxnSpPr>
        <p:spPr>
          <a:xfrm>
            <a:off x="7383463" y="4432300"/>
            <a:ext cx="365125" cy="1588"/>
          </a:xfrm>
          <a:prstGeom prst="straightConnector1">
            <a:avLst/>
          </a:prstGeom>
          <a:ln w="25400">
            <a:solidFill>
              <a:srgbClr val="CCCCCC"/>
            </a:solidFill>
            <a:tailEnd type="arrow"/>
          </a:ln>
        </p:spPr>
        <p:style>
          <a:lnRef idx="1">
            <a:schemeClr val="accent1"/>
          </a:lnRef>
          <a:fillRef idx="0">
            <a:schemeClr val="accent1"/>
          </a:fillRef>
          <a:effectRef idx="0">
            <a:schemeClr val="accent1"/>
          </a:effectRef>
          <a:fontRef idx="minor">
            <a:schemeClr val="tx1"/>
          </a:fontRef>
        </p:style>
      </p:cxnSp>
      <p:grpSp>
        <p:nvGrpSpPr>
          <p:cNvPr id="60486" name="Group 41"/>
          <p:cNvGrpSpPr>
            <a:grpSpLocks/>
          </p:cNvGrpSpPr>
          <p:nvPr/>
        </p:nvGrpSpPr>
        <p:grpSpPr bwMode="auto">
          <a:xfrm rot="20159503" flipH="1">
            <a:off x="5495925" y="2941638"/>
            <a:ext cx="750888" cy="750887"/>
            <a:chOff x="1399022" y="147762"/>
            <a:chExt cx="751211" cy="751211"/>
          </a:xfrm>
        </p:grpSpPr>
        <p:sp>
          <p:nvSpPr>
            <p:cNvPr id="160" name="Rectangle 159"/>
            <p:cNvSpPr/>
            <p:nvPr/>
          </p:nvSpPr>
          <p:spPr>
            <a:xfrm>
              <a:off x="1399022" y="147762"/>
              <a:ext cx="751211" cy="7512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1" name="Rectangle 160"/>
            <p:cNvSpPr/>
            <p:nvPr/>
          </p:nvSpPr>
          <p:spPr>
            <a:xfrm>
              <a:off x="1399022" y="147762"/>
              <a:ext cx="751211" cy="7512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anchor="ctr"/>
            <a:lstStyle/>
            <a:p>
              <a:pPr algn="ctr" defTabSz="2000250" fontAlgn="base">
                <a:lnSpc>
                  <a:spcPct val="90000"/>
                </a:lnSpc>
                <a:spcBef>
                  <a:spcPct val="0"/>
                </a:spcBef>
                <a:spcAft>
                  <a:spcPct val="35000"/>
                </a:spcAft>
              </a:pPr>
              <a:r>
                <a:rPr lang="en-US" sz="4500" smtClean="0">
                  <a:solidFill>
                    <a:prstClr val="black"/>
                  </a:solidFill>
                  <a:cs typeface="Arial" charset="0"/>
                </a:rPr>
                <a:t> </a:t>
              </a:r>
            </a:p>
          </p:txBody>
        </p:sp>
      </p:grpSp>
      <p:grpSp>
        <p:nvGrpSpPr>
          <p:cNvPr id="60487" name="Group 43"/>
          <p:cNvGrpSpPr>
            <a:grpSpLocks/>
          </p:cNvGrpSpPr>
          <p:nvPr/>
        </p:nvGrpSpPr>
        <p:grpSpPr bwMode="auto">
          <a:xfrm rot="20159503" flipH="1">
            <a:off x="6523038" y="3700463"/>
            <a:ext cx="750887" cy="750887"/>
            <a:chOff x="767397" y="1241769"/>
            <a:chExt cx="751211" cy="751211"/>
          </a:xfrm>
        </p:grpSpPr>
        <p:sp>
          <p:nvSpPr>
            <p:cNvPr id="158" name="Rectangle 157"/>
            <p:cNvSpPr/>
            <p:nvPr/>
          </p:nvSpPr>
          <p:spPr>
            <a:xfrm>
              <a:off x="767397" y="1241769"/>
              <a:ext cx="751211" cy="7512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9" name="Rectangle 158"/>
            <p:cNvSpPr/>
            <p:nvPr/>
          </p:nvSpPr>
          <p:spPr>
            <a:xfrm>
              <a:off x="767397" y="1241769"/>
              <a:ext cx="751211" cy="7512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anchor="ctr"/>
            <a:lstStyle/>
            <a:p>
              <a:pPr algn="ctr" defTabSz="2000250" fontAlgn="base">
                <a:lnSpc>
                  <a:spcPct val="90000"/>
                </a:lnSpc>
                <a:spcBef>
                  <a:spcPct val="0"/>
                </a:spcBef>
                <a:spcAft>
                  <a:spcPct val="35000"/>
                </a:spcAft>
              </a:pPr>
              <a:r>
                <a:rPr lang="en-US" sz="4500" smtClean="0">
                  <a:solidFill>
                    <a:prstClr val="black"/>
                  </a:solidFill>
                  <a:cs typeface="Arial" charset="0"/>
                </a:rPr>
                <a:t> </a:t>
              </a:r>
            </a:p>
          </p:txBody>
        </p:sp>
      </p:grpSp>
      <p:sp>
        <p:nvSpPr>
          <p:cNvPr id="153" name="Circular Arrow 152"/>
          <p:cNvSpPr/>
          <p:nvPr/>
        </p:nvSpPr>
        <p:spPr>
          <a:xfrm rot="20159503" flipH="1">
            <a:off x="5513720" y="2344358"/>
            <a:ext cx="1776063" cy="1776063"/>
          </a:xfrm>
          <a:prstGeom prst="circularArrow">
            <a:avLst>
              <a:gd name="adj1" fmla="val 8248"/>
              <a:gd name="adj2" fmla="val 576062"/>
              <a:gd name="adj3" fmla="val 10172386"/>
              <a:gd name="adj4" fmla="val 7259829"/>
              <a:gd name="adj5" fmla="val 9622"/>
            </a:avLst>
          </a:prstGeom>
          <a:gradFill>
            <a:gsLst>
              <a:gs pos="0">
                <a:srgbClr val="03D4A8"/>
              </a:gs>
              <a:gs pos="25000">
                <a:srgbClr val="21D6E0"/>
              </a:gs>
              <a:gs pos="75000">
                <a:srgbClr val="0087E6"/>
              </a:gs>
              <a:gs pos="100000">
                <a:srgbClr val="005CBF"/>
              </a:gs>
            </a:gsLst>
            <a:lin ang="162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grpSp>
        <p:nvGrpSpPr>
          <p:cNvPr id="60491" name="Group 45"/>
          <p:cNvGrpSpPr>
            <a:grpSpLocks/>
          </p:cNvGrpSpPr>
          <p:nvPr/>
        </p:nvGrpSpPr>
        <p:grpSpPr bwMode="auto">
          <a:xfrm rot="20159503" flipH="1">
            <a:off x="6654800" y="2443163"/>
            <a:ext cx="750888" cy="750887"/>
            <a:chOff x="135771" y="147762"/>
            <a:chExt cx="751211" cy="751211"/>
          </a:xfrm>
        </p:grpSpPr>
        <p:sp>
          <p:nvSpPr>
            <p:cNvPr id="156" name="Rectangle 155"/>
            <p:cNvSpPr/>
            <p:nvPr/>
          </p:nvSpPr>
          <p:spPr>
            <a:xfrm>
              <a:off x="135771" y="147762"/>
              <a:ext cx="751211" cy="7512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7" name="Rectangle 156"/>
            <p:cNvSpPr/>
            <p:nvPr/>
          </p:nvSpPr>
          <p:spPr>
            <a:xfrm>
              <a:off x="135771" y="147762"/>
              <a:ext cx="751211" cy="7512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anchor="ctr"/>
            <a:lstStyle/>
            <a:p>
              <a:pPr algn="ctr" defTabSz="2000250" fontAlgn="base">
                <a:lnSpc>
                  <a:spcPct val="90000"/>
                </a:lnSpc>
                <a:spcBef>
                  <a:spcPct val="0"/>
                </a:spcBef>
                <a:spcAft>
                  <a:spcPct val="35000"/>
                </a:spcAft>
              </a:pPr>
              <a:r>
                <a:rPr lang="en-US" sz="4500" smtClean="0">
                  <a:solidFill>
                    <a:prstClr val="black"/>
                  </a:solidFill>
                  <a:cs typeface="Arial" charset="0"/>
                </a:rPr>
                <a:t> </a:t>
              </a:r>
            </a:p>
          </p:txBody>
        </p:sp>
      </p:grpSp>
      <p:sp>
        <p:nvSpPr>
          <p:cNvPr id="165" name="Circular Arrow 164"/>
          <p:cNvSpPr/>
          <p:nvPr/>
        </p:nvSpPr>
        <p:spPr>
          <a:xfrm rot="961572" flipH="1">
            <a:off x="6233263" y="1755389"/>
            <a:ext cx="2286000" cy="1776063"/>
          </a:xfrm>
          <a:prstGeom prst="circularArrow">
            <a:avLst>
              <a:gd name="adj1" fmla="val 8248"/>
              <a:gd name="adj2" fmla="val 576062"/>
              <a:gd name="adj3" fmla="val 16856958"/>
              <a:gd name="adj4" fmla="val 13712299"/>
              <a:gd name="adj5" fmla="val 9622"/>
            </a:avLst>
          </a:prstGeom>
          <a:gradFill>
            <a:gsLst>
              <a:gs pos="0">
                <a:srgbClr val="03D4A8"/>
              </a:gs>
              <a:gs pos="25000">
                <a:srgbClr val="21D6E0"/>
              </a:gs>
              <a:gs pos="75000">
                <a:srgbClr val="0087E6"/>
              </a:gs>
              <a:gs pos="100000">
                <a:srgbClr val="005CBF"/>
              </a:gs>
            </a:gsLst>
            <a:lin ang="162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prstClr val="black"/>
              </a:solidFill>
              <a:latin typeface="Calibri" pitchFamily="34" charset="0"/>
            </a:endParaRPr>
          </a:p>
        </p:txBody>
      </p:sp>
      <p:sp>
        <p:nvSpPr>
          <p:cNvPr id="167" name="Circular Arrow 166"/>
          <p:cNvSpPr/>
          <p:nvPr/>
        </p:nvSpPr>
        <p:spPr>
          <a:xfrm rot="11710609">
            <a:off x="7182452" y="3181114"/>
            <a:ext cx="1828800" cy="1776063"/>
          </a:xfrm>
          <a:prstGeom prst="circularArrow">
            <a:avLst>
              <a:gd name="adj1" fmla="val 8248"/>
              <a:gd name="adj2" fmla="val 576062"/>
              <a:gd name="adj3" fmla="val 2964109"/>
              <a:gd name="adj4" fmla="val 21066644"/>
              <a:gd name="adj5" fmla="val 9622"/>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4" name="Left Arrow 173"/>
          <p:cNvSpPr/>
          <p:nvPr/>
        </p:nvSpPr>
        <p:spPr>
          <a:xfrm>
            <a:off x="2017713" y="2351993"/>
            <a:ext cx="4114800" cy="274320"/>
          </a:xfrm>
          <a:prstGeom prst="leftArrow">
            <a:avLst>
              <a:gd name="adj1" fmla="val 54786"/>
              <a:gd name="adj2" fmla="val 50000"/>
            </a:avLst>
          </a:prstGeom>
          <a:gradFill flip="none" rotWithShape="1">
            <a:gsLst>
              <a:gs pos="0">
                <a:srgbClr val="3A75C4"/>
              </a:gs>
              <a:gs pos="25000">
                <a:srgbClr val="21D6E0"/>
              </a:gs>
              <a:gs pos="75000">
                <a:srgbClr val="0087E6"/>
              </a:gs>
              <a:gs pos="100000">
                <a:srgbClr val="005CBF"/>
              </a:gs>
            </a:gsLst>
            <a:path path="rect">
              <a:fillToRect l="50000" t="50000" r="50000" b="50000"/>
            </a:path>
            <a:tileRect/>
          </a:gradFill>
          <a:ln w="6350">
            <a:solidFill>
              <a:srgbClr val="808080"/>
            </a:solidFill>
          </a:ln>
          <a:effectLst>
            <a:outerShdw blurRad="40000" dist="20320" dir="5400000" rotWithShape="0">
              <a:srgbClr val="000000">
                <a:alpha val="38000"/>
              </a:srgbClr>
            </a:outerShdw>
          </a:effectLst>
          <a:scene3d>
            <a:camera prst="orthographicFront">
              <a:rot lat="0" lon="0" rev="0"/>
            </a:camera>
            <a:lightRig rig="contrasting" dir="t">
              <a:rot lat="0" lon="0" rev="0"/>
            </a:lightRig>
          </a:scene3d>
          <a:sp3d prstMaterial="metal">
            <a:bevelT w="88900" h="38100"/>
            <a:bevelB w="0" h="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900" b="1" smtClean="0">
              <a:solidFill>
                <a:prstClr val="black"/>
              </a:solidFill>
              <a:latin typeface="Calibri" pitchFamily="34" charset="0"/>
            </a:endParaRPr>
          </a:p>
          <a:p>
            <a:pPr algn="ctr" eaLnBrk="1" fontAlgn="base" hangingPunct="1">
              <a:spcBef>
                <a:spcPct val="0"/>
              </a:spcBef>
              <a:spcAft>
                <a:spcPct val="0"/>
              </a:spcAft>
            </a:pPr>
            <a:r>
              <a:rPr lang="en-US" sz="900" b="1" smtClean="0">
                <a:solidFill>
                  <a:prstClr val="black"/>
                </a:solidFill>
                <a:latin typeface="Calibri" pitchFamily="34" charset="0"/>
              </a:rPr>
              <a:t>ISO MT567 CONFIRMATION</a:t>
            </a:r>
          </a:p>
          <a:p>
            <a:pPr algn="ctr" eaLnBrk="1" fontAlgn="base" hangingPunct="1">
              <a:spcBef>
                <a:spcPct val="0"/>
              </a:spcBef>
              <a:spcAft>
                <a:spcPct val="0"/>
              </a:spcAft>
            </a:pPr>
            <a:endParaRPr lang="en-US" sz="900" smtClean="0">
              <a:solidFill>
                <a:prstClr val="black"/>
              </a:solidFill>
              <a:latin typeface="Calibri" pitchFamily="34" charset="0"/>
            </a:endParaRPr>
          </a:p>
        </p:txBody>
      </p:sp>
      <p:sp>
        <p:nvSpPr>
          <p:cNvPr id="182" name="Right Arrow 181"/>
          <p:cNvSpPr/>
          <p:nvPr/>
        </p:nvSpPr>
        <p:spPr>
          <a:xfrm>
            <a:off x="4056723" y="2041143"/>
            <a:ext cx="2377440" cy="274320"/>
          </a:xfrm>
          <a:prstGeom prst="rightArrow">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a:solidFill>
              <a:srgbClr val="808080"/>
            </a:solidFill>
          </a:ln>
          <a:effectLst>
            <a:outerShdw blurRad="40000" dist="20320" dir="5400000" rotWithShape="0">
              <a:srgbClr val="000000">
                <a:alpha val="38000"/>
              </a:srgbClr>
            </a:outerShdw>
          </a:effectLst>
          <a:scene3d>
            <a:camera prst="orthographicFront">
              <a:rot lat="0" lon="0" rev="0"/>
            </a:camera>
            <a:lightRig rig="contrasting" dir="t">
              <a:rot lat="0" lon="0" rev="0"/>
            </a:lightRig>
          </a:scene3d>
          <a:sp3d prstMaterial="metal">
            <a:bevelT w="88900" h="38100"/>
            <a:bevelB w="0" h="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900" b="1" smtClean="0">
              <a:solidFill>
                <a:prstClr val="black"/>
              </a:solidFill>
              <a:latin typeface="Calibri" pitchFamily="34" charset="0"/>
            </a:endParaRPr>
          </a:p>
          <a:p>
            <a:pPr algn="ctr" eaLnBrk="1" fontAlgn="base" hangingPunct="1">
              <a:spcBef>
                <a:spcPct val="0"/>
              </a:spcBef>
              <a:spcAft>
                <a:spcPct val="0"/>
              </a:spcAft>
            </a:pPr>
            <a:r>
              <a:rPr lang="en-US" sz="900" b="1" smtClean="0">
                <a:solidFill>
                  <a:prstClr val="black"/>
                </a:solidFill>
                <a:latin typeface="Calibri" pitchFamily="34" charset="0"/>
              </a:rPr>
              <a:t>ISO MT565 INSTRUCTION</a:t>
            </a:r>
          </a:p>
          <a:p>
            <a:pPr algn="ctr" eaLnBrk="1" fontAlgn="base" hangingPunct="1">
              <a:spcBef>
                <a:spcPct val="0"/>
              </a:spcBef>
              <a:spcAft>
                <a:spcPct val="0"/>
              </a:spcAft>
            </a:pPr>
            <a:endParaRPr lang="en-US" sz="900" smtClean="0">
              <a:solidFill>
                <a:prstClr val="black"/>
              </a:solidFill>
              <a:latin typeface="Calibri" pitchFamily="34" charset="0"/>
            </a:endParaRPr>
          </a:p>
        </p:txBody>
      </p:sp>
      <p:sp>
        <p:nvSpPr>
          <p:cNvPr id="187" name="Rectangle 186"/>
          <p:cNvSpPr/>
          <p:nvPr/>
        </p:nvSpPr>
        <p:spPr>
          <a:xfrm rot="1580077">
            <a:off x="7317626" y="2043187"/>
            <a:ext cx="799138" cy="219191"/>
          </a:xfrm>
          <a:prstGeom prst="rect">
            <a:avLst/>
          </a:prstGeom>
          <a:noFill/>
          <a:ln>
            <a:noFill/>
          </a:ln>
        </p:spPr>
        <p:txBody>
          <a:bodyPr spcFirstLastPara="1" wrap="none">
            <a:prstTxWarp prst="textArchUp">
              <a:avLst/>
            </a:prstTxWarp>
            <a:spAutoFit/>
          </a:bodyPr>
          <a:lstStyle/>
          <a:p>
            <a:pPr algn="ctr">
              <a:defRPr/>
            </a:pPr>
            <a:r>
              <a:rPr lang="en-US" sz="900" b="1" dirty="0">
                <a:ln w="0">
                  <a:noFill/>
                  <a:prstDash val="solid"/>
                </a:ln>
                <a:solidFill>
                  <a:prstClr val="black"/>
                </a:solidFill>
                <a:cs typeface="Arial" charset="0"/>
              </a:rPr>
              <a:t>ISO MT567</a:t>
            </a:r>
          </a:p>
        </p:txBody>
      </p:sp>
      <p:sp>
        <p:nvSpPr>
          <p:cNvPr id="189" name="Rectangle 188"/>
          <p:cNvSpPr/>
          <p:nvPr/>
        </p:nvSpPr>
        <p:spPr>
          <a:xfrm rot="19740000">
            <a:off x="5844312" y="2989841"/>
            <a:ext cx="799138" cy="219191"/>
          </a:xfrm>
          <a:prstGeom prst="rect">
            <a:avLst/>
          </a:prstGeom>
          <a:noFill/>
          <a:ln>
            <a:noFill/>
          </a:ln>
        </p:spPr>
        <p:txBody>
          <a:bodyPr spcFirstLastPara="1" wrap="none">
            <a:prstTxWarp prst="textArchUp">
              <a:avLst/>
            </a:prstTxWarp>
            <a:spAutoFit/>
          </a:bodyPr>
          <a:lstStyle/>
          <a:p>
            <a:pPr algn="ctr">
              <a:defRPr/>
            </a:pPr>
            <a:r>
              <a:rPr lang="en-US" sz="900" b="1" dirty="0">
                <a:ln w="0">
                  <a:noFill/>
                  <a:prstDash val="solid"/>
                </a:ln>
                <a:solidFill>
                  <a:prstClr val="black"/>
                </a:solidFill>
                <a:cs typeface="Arial" charset="0"/>
              </a:rPr>
              <a:t>ISO MT567</a:t>
            </a:r>
          </a:p>
        </p:txBody>
      </p:sp>
      <p:sp>
        <p:nvSpPr>
          <p:cNvPr id="190" name="Rectangle 189"/>
          <p:cNvSpPr/>
          <p:nvPr/>
        </p:nvSpPr>
        <p:spPr>
          <a:xfrm rot="18521118">
            <a:off x="7232843" y="3578089"/>
            <a:ext cx="799138" cy="219191"/>
          </a:xfrm>
          <a:prstGeom prst="rect">
            <a:avLst/>
          </a:prstGeom>
          <a:noFill/>
          <a:ln>
            <a:noFill/>
          </a:ln>
        </p:spPr>
        <p:txBody>
          <a:bodyPr spcFirstLastPara="1" wrap="none">
            <a:prstTxWarp prst="textArchUp">
              <a:avLst>
                <a:gd name="adj" fmla="val 6897565"/>
              </a:avLst>
            </a:prstTxWarp>
            <a:spAutoFit/>
          </a:bodyPr>
          <a:lstStyle/>
          <a:p>
            <a:pPr algn="ctr">
              <a:defRPr/>
            </a:pPr>
            <a:r>
              <a:rPr lang="en-US" sz="900" b="1" dirty="0">
                <a:ln w="0">
                  <a:noFill/>
                  <a:prstDash val="solid"/>
                </a:ln>
                <a:solidFill>
                  <a:prstClr val="black"/>
                </a:solidFill>
                <a:cs typeface="Arial" charset="0"/>
              </a:rPr>
              <a:t>ISO MT565</a:t>
            </a:r>
          </a:p>
        </p:txBody>
      </p:sp>
      <p:sp>
        <p:nvSpPr>
          <p:cNvPr id="192" name="Rectangle 191"/>
          <p:cNvSpPr/>
          <p:nvPr/>
        </p:nvSpPr>
        <p:spPr>
          <a:xfrm rot="1682683">
            <a:off x="5862739" y="3540464"/>
            <a:ext cx="768159" cy="246221"/>
          </a:xfrm>
          <a:prstGeom prst="rect">
            <a:avLst/>
          </a:prstGeom>
          <a:noFill/>
        </p:spPr>
        <p:txBody>
          <a:bodyPr spcFirstLastPara="1" wrap="none">
            <a:prstTxWarp prst="textArchDown">
              <a:avLst>
                <a:gd name="adj" fmla="val 20908294"/>
              </a:avLst>
            </a:prstTxWarp>
            <a:spAutoFit/>
          </a:bodyPr>
          <a:lstStyle/>
          <a:p>
            <a:pPr algn="ctr">
              <a:defRPr/>
            </a:pPr>
            <a:r>
              <a:rPr lang="en-US" sz="900" b="1" dirty="0">
                <a:ln w="12700">
                  <a:noFill/>
                  <a:prstDash val="solid"/>
                </a:ln>
                <a:solidFill>
                  <a:prstClr val="black"/>
                </a:solidFill>
                <a:cs typeface="Arial" charset="0"/>
              </a:rPr>
              <a:t>ISO MT567</a:t>
            </a:r>
          </a:p>
        </p:txBody>
      </p:sp>
      <p:sp>
        <p:nvSpPr>
          <p:cNvPr id="194" name="Rectangle 193"/>
          <p:cNvSpPr/>
          <p:nvPr/>
        </p:nvSpPr>
        <p:spPr>
          <a:xfrm rot="16801627">
            <a:off x="6624363" y="3255904"/>
            <a:ext cx="771407" cy="172451"/>
          </a:xfrm>
          <a:prstGeom prst="rect">
            <a:avLst/>
          </a:prstGeom>
          <a:noFill/>
        </p:spPr>
        <p:txBody>
          <a:bodyPr spcFirstLastPara="1" wrap="none">
            <a:prstTxWarp prst="textArchDown">
              <a:avLst>
                <a:gd name="adj" fmla="val 19699370"/>
              </a:avLst>
            </a:prstTxWarp>
            <a:spAutoFit/>
          </a:bodyPr>
          <a:lstStyle/>
          <a:p>
            <a:pPr algn="ctr">
              <a:defRPr/>
            </a:pPr>
            <a:r>
              <a:rPr lang="en-US" sz="900" b="1" dirty="0">
                <a:ln w="12700">
                  <a:noFill/>
                  <a:prstDash val="solid"/>
                </a:ln>
                <a:solidFill>
                  <a:prstClr val="black"/>
                </a:solidFill>
                <a:cs typeface="Arial" charset="0"/>
              </a:rPr>
              <a:t>ISO MT567</a:t>
            </a:r>
          </a:p>
        </p:txBody>
      </p:sp>
      <p:sp>
        <p:nvSpPr>
          <p:cNvPr id="134" name="Circular Arrow 133"/>
          <p:cNvSpPr/>
          <p:nvPr/>
        </p:nvSpPr>
        <p:spPr>
          <a:xfrm rot="19500000" flipH="1">
            <a:off x="5449635" y="2846976"/>
            <a:ext cx="2286000" cy="1776063"/>
          </a:xfrm>
          <a:prstGeom prst="circularArrow">
            <a:avLst>
              <a:gd name="adj1" fmla="val 8248"/>
              <a:gd name="adj2" fmla="val 576062"/>
              <a:gd name="adj3" fmla="val 16856958"/>
              <a:gd name="adj4" fmla="val 14365502"/>
              <a:gd name="adj5" fmla="val 9622"/>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5" name="Rectangle 134"/>
          <p:cNvSpPr/>
          <p:nvPr/>
        </p:nvSpPr>
        <p:spPr>
          <a:xfrm rot="19729967">
            <a:off x="5925123" y="3090455"/>
            <a:ext cx="799138" cy="219191"/>
          </a:xfrm>
          <a:prstGeom prst="rect">
            <a:avLst/>
          </a:prstGeom>
          <a:noFill/>
          <a:ln>
            <a:noFill/>
          </a:ln>
        </p:spPr>
        <p:txBody>
          <a:bodyPr spcFirstLastPara="1" wrap="none">
            <a:prstTxWarp prst="textArchUp">
              <a:avLst/>
            </a:prstTxWarp>
            <a:spAutoFit/>
          </a:bodyPr>
          <a:lstStyle/>
          <a:p>
            <a:pPr algn="ctr">
              <a:defRPr/>
            </a:pPr>
            <a:r>
              <a:rPr lang="en-US" sz="900" b="1" dirty="0">
                <a:ln w="0">
                  <a:noFill/>
                  <a:prstDash val="solid"/>
                </a:ln>
                <a:solidFill>
                  <a:prstClr val="black"/>
                </a:solidFill>
                <a:cs typeface="Arial" charset="0"/>
              </a:rPr>
              <a:t>ISO MT565</a:t>
            </a:r>
          </a:p>
        </p:txBody>
      </p:sp>
      <p:sp>
        <p:nvSpPr>
          <p:cNvPr id="136" name="Rectangle 135"/>
          <p:cNvSpPr/>
          <p:nvPr/>
        </p:nvSpPr>
        <p:spPr>
          <a:xfrm rot="1682683">
            <a:off x="5935765" y="3430925"/>
            <a:ext cx="768159" cy="246221"/>
          </a:xfrm>
          <a:prstGeom prst="rect">
            <a:avLst/>
          </a:prstGeom>
          <a:noFill/>
        </p:spPr>
        <p:txBody>
          <a:bodyPr spcFirstLastPara="1" wrap="none">
            <a:prstTxWarp prst="textArchDown">
              <a:avLst>
                <a:gd name="adj" fmla="val 20908294"/>
              </a:avLst>
            </a:prstTxWarp>
            <a:spAutoFit/>
          </a:bodyPr>
          <a:lstStyle/>
          <a:p>
            <a:pPr algn="ctr">
              <a:defRPr/>
            </a:pPr>
            <a:r>
              <a:rPr lang="en-US" sz="900" b="1" dirty="0">
                <a:ln w="12700">
                  <a:noFill/>
                  <a:prstDash val="solid"/>
                </a:ln>
                <a:solidFill>
                  <a:prstClr val="black"/>
                </a:solidFill>
                <a:cs typeface="Arial" charset="0"/>
              </a:rPr>
              <a:t>ISO MT565</a:t>
            </a:r>
          </a:p>
        </p:txBody>
      </p:sp>
      <p:sp>
        <p:nvSpPr>
          <p:cNvPr id="131" name="Rectangle 130"/>
          <p:cNvSpPr/>
          <p:nvPr/>
        </p:nvSpPr>
        <p:spPr>
          <a:xfrm rot="1580077">
            <a:off x="7374738" y="1906525"/>
            <a:ext cx="799138" cy="219191"/>
          </a:xfrm>
          <a:prstGeom prst="rect">
            <a:avLst/>
          </a:prstGeom>
          <a:noFill/>
          <a:ln>
            <a:noFill/>
          </a:ln>
        </p:spPr>
        <p:txBody>
          <a:bodyPr spcFirstLastPara="1" wrap="none">
            <a:prstTxWarp prst="textArchUp">
              <a:avLst/>
            </a:prstTxWarp>
            <a:spAutoFit/>
          </a:bodyPr>
          <a:lstStyle/>
          <a:p>
            <a:pPr algn="ctr">
              <a:defRPr/>
            </a:pPr>
            <a:r>
              <a:rPr lang="en-US" sz="900" b="1" dirty="0">
                <a:ln w="0">
                  <a:noFill/>
                  <a:prstDash val="solid"/>
                </a:ln>
                <a:solidFill>
                  <a:prstClr val="black"/>
                </a:solidFill>
                <a:cs typeface="Arial" charset="0"/>
              </a:rPr>
              <a:t>ISO MT566</a:t>
            </a:r>
          </a:p>
        </p:txBody>
      </p:sp>
      <p:sp>
        <p:nvSpPr>
          <p:cNvPr id="138" name="Rectangle 137"/>
          <p:cNvSpPr/>
          <p:nvPr/>
        </p:nvSpPr>
        <p:spPr>
          <a:xfrm rot="19740000">
            <a:off x="5776304" y="2855470"/>
            <a:ext cx="799138" cy="219191"/>
          </a:xfrm>
          <a:prstGeom prst="rect">
            <a:avLst/>
          </a:prstGeom>
          <a:noFill/>
          <a:ln>
            <a:noFill/>
          </a:ln>
        </p:spPr>
        <p:txBody>
          <a:bodyPr spcFirstLastPara="1" wrap="none">
            <a:prstTxWarp prst="textArchUp">
              <a:avLst/>
            </a:prstTxWarp>
            <a:spAutoFit/>
          </a:bodyPr>
          <a:lstStyle/>
          <a:p>
            <a:pPr algn="ctr">
              <a:defRPr/>
            </a:pPr>
            <a:r>
              <a:rPr lang="en-US" sz="900" b="1" dirty="0">
                <a:ln w="0">
                  <a:noFill/>
                  <a:prstDash val="solid"/>
                </a:ln>
                <a:solidFill>
                  <a:prstClr val="black"/>
                </a:solidFill>
                <a:cs typeface="Arial" charset="0"/>
              </a:rPr>
              <a:t>ISO MT566</a:t>
            </a:r>
          </a:p>
        </p:txBody>
      </p:sp>
      <p:sp>
        <p:nvSpPr>
          <p:cNvPr id="142" name="Rectangle 141"/>
          <p:cNvSpPr/>
          <p:nvPr/>
        </p:nvSpPr>
        <p:spPr>
          <a:xfrm rot="1682683">
            <a:off x="5799272" y="3650003"/>
            <a:ext cx="768159" cy="246221"/>
          </a:xfrm>
          <a:prstGeom prst="rect">
            <a:avLst/>
          </a:prstGeom>
          <a:noFill/>
        </p:spPr>
        <p:txBody>
          <a:bodyPr spcFirstLastPara="1" wrap="none">
            <a:prstTxWarp prst="textArchDown">
              <a:avLst>
                <a:gd name="adj" fmla="val 20908294"/>
              </a:avLst>
            </a:prstTxWarp>
            <a:spAutoFit/>
          </a:bodyPr>
          <a:lstStyle/>
          <a:p>
            <a:pPr algn="ctr">
              <a:defRPr/>
            </a:pPr>
            <a:r>
              <a:rPr lang="en-US" sz="900" b="1" dirty="0">
                <a:ln w="12700">
                  <a:noFill/>
                  <a:prstDash val="solid"/>
                </a:ln>
                <a:solidFill>
                  <a:prstClr val="black"/>
                </a:solidFill>
                <a:cs typeface="Arial" charset="0"/>
              </a:rPr>
              <a:t>ISO MT566</a:t>
            </a:r>
          </a:p>
        </p:txBody>
      </p:sp>
      <p:grpSp>
        <p:nvGrpSpPr>
          <p:cNvPr id="29" name="Group 115"/>
          <p:cNvGrpSpPr>
            <a:grpSpLocks/>
          </p:cNvGrpSpPr>
          <p:nvPr/>
        </p:nvGrpSpPr>
        <p:grpSpPr bwMode="auto">
          <a:xfrm>
            <a:off x="4767263" y="2852738"/>
            <a:ext cx="1265237" cy="1081087"/>
            <a:chOff x="5302248" y="2122465"/>
            <a:chExt cx="1265205" cy="1080756"/>
          </a:xfrm>
        </p:grpSpPr>
        <p:sp>
          <p:nvSpPr>
            <p:cNvPr id="60534" name="TextBox 22"/>
            <p:cNvSpPr txBox="1">
              <a:spLocks noChangeArrowheads="1"/>
            </p:cNvSpPr>
            <p:nvPr/>
          </p:nvSpPr>
          <p:spPr bwMode="auto">
            <a:xfrm>
              <a:off x="5302248" y="3018555"/>
              <a:ext cx="12652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FILE SERVER</a:t>
              </a:r>
            </a:p>
          </p:txBody>
        </p:sp>
        <p:grpSp>
          <p:nvGrpSpPr>
            <p:cNvPr id="60535" name="Group 42"/>
            <p:cNvGrpSpPr>
              <a:grpSpLocks/>
            </p:cNvGrpSpPr>
            <p:nvPr/>
          </p:nvGrpSpPr>
          <p:grpSpPr bwMode="auto">
            <a:xfrm>
              <a:off x="5519751" y="2122469"/>
              <a:ext cx="950913" cy="914401"/>
              <a:chOff x="1463" y="2303"/>
              <a:chExt cx="599" cy="576"/>
            </a:xfrm>
          </p:grpSpPr>
          <p:pic>
            <p:nvPicPr>
              <p:cNvPr id="60536" name="Picture 108" descr="j0434845[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1463" y="2303"/>
                <a:ext cx="57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537" name="Picture 44" descr="j0432636[1]"/>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1717" y="2482"/>
                <a:ext cx="34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49" name="Rectangle 148"/>
          <p:cNvSpPr/>
          <p:nvPr/>
        </p:nvSpPr>
        <p:spPr>
          <a:xfrm rot="16801627">
            <a:off x="6811099" y="3290539"/>
            <a:ext cx="768159" cy="84706"/>
          </a:xfrm>
          <a:prstGeom prst="rect">
            <a:avLst/>
          </a:prstGeom>
          <a:noFill/>
        </p:spPr>
        <p:txBody>
          <a:bodyPr spcFirstLastPara="1" wrap="none">
            <a:prstTxWarp prst="textArchDown">
              <a:avLst>
                <a:gd name="adj" fmla="val 19699370"/>
              </a:avLst>
            </a:prstTxWarp>
            <a:spAutoFit/>
          </a:bodyPr>
          <a:lstStyle/>
          <a:p>
            <a:pPr algn="ctr">
              <a:defRPr/>
            </a:pPr>
            <a:r>
              <a:rPr lang="en-US" sz="900" b="1" dirty="0">
                <a:ln w="12700">
                  <a:noFill/>
                  <a:prstDash val="solid"/>
                </a:ln>
                <a:solidFill>
                  <a:prstClr val="black"/>
                </a:solidFill>
                <a:cs typeface="Arial" charset="0"/>
              </a:rPr>
              <a:t>ISO MT566</a:t>
            </a:r>
          </a:p>
        </p:txBody>
      </p:sp>
      <p:sp>
        <p:nvSpPr>
          <p:cNvPr id="150" name="Left Arrow 149"/>
          <p:cNvSpPr/>
          <p:nvPr/>
        </p:nvSpPr>
        <p:spPr>
          <a:xfrm>
            <a:off x="1953216" y="2504376"/>
            <a:ext cx="4114800" cy="274320"/>
          </a:xfrm>
          <a:prstGeom prst="leftArrow">
            <a:avLst>
              <a:gd name="adj1" fmla="val 54786"/>
              <a:gd name="adj2" fmla="val 50000"/>
            </a:avLst>
          </a:prstGeom>
          <a:gradFill flip="none" rotWithShape="1">
            <a:gsLst>
              <a:gs pos="0">
                <a:srgbClr val="DDEBCF"/>
              </a:gs>
              <a:gs pos="50000">
                <a:srgbClr val="9CB86E"/>
              </a:gs>
              <a:gs pos="100000">
                <a:srgbClr val="156B13"/>
              </a:gs>
            </a:gsLst>
            <a:lin ang="5400000" scaled="0"/>
            <a:tileRect/>
          </a:gradFill>
          <a:ln w="6350">
            <a:solidFill>
              <a:srgbClr val="808080"/>
            </a:solidFill>
          </a:ln>
          <a:effectLst>
            <a:outerShdw blurRad="40000" dist="20320" dir="5400000" rotWithShape="0">
              <a:srgbClr val="000000">
                <a:alpha val="38000"/>
              </a:srgbClr>
            </a:outerShdw>
          </a:effectLst>
          <a:scene3d>
            <a:camera prst="orthographicFront">
              <a:rot lat="0" lon="0" rev="0"/>
            </a:camera>
            <a:lightRig rig="contrasting" dir="t">
              <a:rot lat="0" lon="0" rev="0"/>
            </a:lightRig>
          </a:scene3d>
          <a:sp3d prstMaterial="metal">
            <a:bevelT w="88900" h="38100"/>
            <a:bevelB w="0" h="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fontAlgn="base">
              <a:spcBef>
                <a:spcPct val="0"/>
              </a:spcBef>
              <a:spcAft>
                <a:spcPct val="0"/>
              </a:spcAft>
              <a:defRPr/>
            </a:pPr>
            <a:r>
              <a:rPr lang="en-US" sz="900" b="1" dirty="0">
                <a:solidFill>
                  <a:prstClr val="black"/>
                </a:solidFill>
              </a:rPr>
              <a:t>ISO MT566 CONFIRMATION OF PAYMENT</a:t>
            </a:r>
          </a:p>
        </p:txBody>
      </p:sp>
      <p:grpSp>
        <p:nvGrpSpPr>
          <p:cNvPr id="31" name="Group 147"/>
          <p:cNvGrpSpPr>
            <a:grpSpLocks/>
          </p:cNvGrpSpPr>
          <p:nvPr/>
        </p:nvGrpSpPr>
        <p:grpSpPr bwMode="auto">
          <a:xfrm>
            <a:off x="3962400" y="5226050"/>
            <a:ext cx="2378075" cy="311150"/>
            <a:chOff x="3979282" y="5496713"/>
            <a:chExt cx="2377440" cy="311837"/>
          </a:xfrm>
        </p:grpSpPr>
        <p:sp>
          <p:nvSpPr>
            <p:cNvPr id="146" name="Right Arrow 145"/>
            <p:cNvSpPr/>
            <p:nvPr/>
          </p:nvSpPr>
          <p:spPr>
            <a:xfrm rot="9180000" flipV="1">
              <a:off x="3979282" y="5534230"/>
              <a:ext cx="2377440" cy="274320"/>
            </a:xfrm>
            <a:prstGeom prst="rightArrow">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6350">
              <a:solidFill>
                <a:srgbClr val="808080"/>
              </a:solidFill>
            </a:ln>
            <a:effectLst>
              <a:outerShdw blurRad="40000" dist="20320" dir="5400000" rotWithShape="0">
                <a:srgbClr val="000000">
                  <a:alpha val="38000"/>
                </a:srgbClr>
              </a:outerShdw>
            </a:effectLst>
            <a:scene3d>
              <a:camera prst="orthographicFront">
                <a:rot lat="0" lon="0" rev="0"/>
              </a:camera>
              <a:lightRig rig="contrasting" dir="t">
                <a:rot lat="0" lon="0" rev="0"/>
              </a:lightRig>
            </a:scene3d>
            <a:sp3d prstMaterial="metal">
              <a:bevelT w="88900" h="38100"/>
              <a:bevelB w="0" h="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900" b="1" smtClean="0">
                  <a:solidFill>
                    <a:prstClr val="black"/>
                  </a:solidFill>
                  <a:latin typeface="Calibri" pitchFamily="34" charset="0"/>
                </a:rPr>
                <a:t>ACKNOWLEDGE ISO MT565</a:t>
              </a:r>
              <a:endParaRPr lang="en-US" sz="900" smtClean="0">
                <a:solidFill>
                  <a:prstClr val="black"/>
                </a:solidFill>
                <a:latin typeface="Calibri" pitchFamily="34" charset="0"/>
              </a:endParaRPr>
            </a:p>
          </p:txBody>
        </p:sp>
        <p:sp>
          <p:nvSpPr>
            <p:cNvPr id="60533" name="TextBox 146"/>
            <p:cNvSpPr txBox="1">
              <a:spLocks noChangeArrowheads="1"/>
            </p:cNvSpPr>
            <p:nvPr/>
          </p:nvSpPr>
          <p:spPr bwMode="auto">
            <a:xfrm rot="-1582084">
              <a:off x="4379892" y="5496713"/>
              <a:ext cx="1752600" cy="262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z="1100" smtClean="0">
                <a:solidFill>
                  <a:prstClr val="black"/>
                </a:solidFill>
              </a:endParaRPr>
            </a:p>
          </p:txBody>
        </p:sp>
      </p:grpSp>
      <p:grpSp>
        <p:nvGrpSpPr>
          <p:cNvPr id="96416" name="Group 147"/>
          <p:cNvGrpSpPr>
            <a:grpSpLocks/>
          </p:cNvGrpSpPr>
          <p:nvPr/>
        </p:nvGrpSpPr>
        <p:grpSpPr bwMode="auto">
          <a:xfrm>
            <a:off x="3714750" y="4852988"/>
            <a:ext cx="2533650" cy="274637"/>
            <a:chOff x="3354342" y="6724232"/>
            <a:chExt cx="2533777" cy="274320"/>
          </a:xfrm>
        </p:grpSpPr>
        <p:sp>
          <p:nvSpPr>
            <p:cNvPr id="145" name="Left-Right Arrow 144"/>
            <p:cNvSpPr/>
            <p:nvPr/>
          </p:nvSpPr>
          <p:spPr>
            <a:xfrm rot="19985879">
              <a:off x="3354342" y="6724232"/>
              <a:ext cx="2533777" cy="274320"/>
            </a:xfrm>
            <a:prstGeom prst="leftRightArrow">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rgbClr val="808080"/>
              </a:solidFill>
            </a:ln>
            <a:scene3d>
              <a:camera prst="orthographicFront">
                <a:rot lat="0" lon="0" rev="0"/>
              </a:camera>
              <a:lightRig rig="contrasting" dir="t">
                <a:rot lat="0" lon="0" rev="0"/>
              </a:lightRig>
            </a:scene3d>
            <a:sp3d prstMaterial="metal">
              <a:bevelT w="88900" h="38100"/>
              <a:bevelB w="0" h="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900" b="1" smtClean="0">
                <a:solidFill>
                  <a:prstClr val="black"/>
                </a:solidFill>
                <a:latin typeface="Calibri" pitchFamily="34" charset="0"/>
              </a:endParaRPr>
            </a:p>
            <a:p>
              <a:pPr algn="ctr" eaLnBrk="1" fontAlgn="base" hangingPunct="1">
                <a:spcBef>
                  <a:spcPct val="0"/>
                </a:spcBef>
                <a:spcAft>
                  <a:spcPct val="0"/>
                </a:spcAft>
              </a:pPr>
              <a:r>
                <a:rPr lang="en-US" sz="900" b="1" smtClean="0">
                  <a:solidFill>
                    <a:prstClr val="black"/>
                  </a:solidFill>
                  <a:latin typeface="Calibri" pitchFamily="34" charset="0"/>
                </a:rPr>
                <a:t>PROCESS ISO MT565</a:t>
              </a:r>
            </a:p>
            <a:p>
              <a:pPr algn="ctr" eaLnBrk="1" fontAlgn="base" hangingPunct="1">
                <a:spcBef>
                  <a:spcPct val="0"/>
                </a:spcBef>
                <a:spcAft>
                  <a:spcPct val="0"/>
                </a:spcAft>
              </a:pPr>
              <a:endParaRPr lang="en-US" sz="900" smtClean="0">
                <a:solidFill>
                  <a:prstClr val="black"/>
                </a:solidFill>
                <a:latin typeface="Calibri" pitchFamily="34" charset="0"/>
              </a:endParaRPr>
            </a:p>
          </p:txBody>
        </p:sp>
        <p:sp>
          <p:nvSpPr>
            <p:cNvPr id="60529" name="TextBox 22"/>
            <p:cNvSpPr txBox="1">
              <a:spLocks noChangeArrowheads="1"/>
            </p:cNvSpPr>
            <p:nvPr/>
          </p:nvSpPr>
          <p:spPr bwMode="auto">
            <a:xfrm rot="-1628557">
              <a:off x="3418271" y="6765925"/>
              <a:ext cx="2341562"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endParaRPr lang="en-US" sz="1000" b="1" smtClean="0">
                <a:solidFill>
                  <a:prstClr val="black"/>
                </a:solidFill>
                <a:latin typeface="Calibri" pitchFamily="34" charset="0"/>
              </a:endParaRPr>
            </a:p>
          </p:txBody>
        </p:sp>
      </p:grpSp>
      <p:pic>
        <p:nvPicPr>
          <p:cNvPr id="96433" name="Picture 52" descr="SWIFTlogo.gif"/>
          <p:cNvPicPr>
            <a:picLocks noChangeAspect="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2303463" y="1552575"/>
            <a:ext cx="460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 name="TextBox 22"/>
          <p:cNvSpPr txBox="1">
            <a:spLocks noChangeArrowheads="1"/>
          </p:cNvSpPr>
          <p:nvPr/>
        </p:nvSpPr>
        <p:spPr bwMode="auto">
          <a:xfrm>
            <a:off x="1773238" y="2193925"/>
            <a:ext cx="133667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spAutoFit/>
          </a:bodyPr>
          <a:lstStyle>
            <a:lvl1pPr marL="114300" indent="-1143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lnSpc>
                <a:spcPct val="90000"/>
              </a:lnSpc>
              <a:spcBef>
                <a:spcPct val="0"/>
              </a:spcBef>
              <a:spcAft>
                <a:spcPct val="0"/>
              </a:spcAft>
              <a:buClr>
                <a:srgbClr val="3A75C4"/>
              </a:buClr>
            </a:pPr>
            <a:r>
              <a:rPr lang="en-US" sz="1000" b="1" smtClean="0">
                <a:solidFill>
                  <a:prstClr val="white"/>
                </a:solidFill>
                <a:latin typeface="Calibri" pitchFamily="34" charset="0"/>
              </a:rPr>
              <a:t>ELECTION RESPONSES</a:t>
            </a:r>
          </a:p>
        </p:txBody>
      </p:sp>
    </p:spTree>
    <p:extLst>
      <p:ext uri="{BB962C8B-B14F-4D97-AF65-F5344CB8AC3E}">
        <p14:creationId xmlns:p14="http://schemas.microsoft.com/office/powerpoint/2010/main" xmlns="" val="148674413"/>
      </p:ext>
    </p:extLst>
  </p:cSld>
  <p:clrMapOvr>
    <a:masterClrMapping/>
  </p:clrMapOvr>
  <p:transition advClick="0" advTm="86721">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hHjPXUAzrUenMT6ZNR.VpQ"/>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hHjPXUAzrUenMT6ZNR.Vp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3806</TotalTime>
  <Words>1153</Words>
  <Application>Microsoft Office PowerPoint</Application>
  <PresentationFormat>On-screen Show (4:3)</PresentationFormat>
  <Paragraphs>258</Paragraphs>
  <Slides>22</Slides>
  <Notes>5</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Slide 1</vt:lpstr>
      <vt:lpstr>About XSP</vt:lpstr>
      <vt:lpstr>Corporate Actions Today</vt:lpstr>
      <vt:lpstr>Corporate Action Risk Points</vt:lpstr>
      <vt:lpstr>Corporate Action Risk Points</vt:lpstr>
      <vt:lpstr>Data Quality and Timeliness</vt:lpstr>
      <vt:lpstr>Data Quality and Timeliness</vt:lpstr>
      <vt:lpstr>Slide 8</vt:lpstr>
      <vt:lpstr>Slide 9</vt:lpstr>
      <vt:lpstr>Avoiding Stagnation and Gaining Scalability</vt:lpstr>
      <vt:lpstr>Avoiding Stagnation and Gaining Scalability</vt:lpstr>
      <vt:lpstr>What is the Cloud</vt:lpstr>
      <vt:lpstr>Business and IT Leaders Say Cloud Enables Agility</vt:lpstr>
      <vt:lpstr>Mobility as a Business Enabler</vt:lpstr>
      <vt:lpstr>The Mobile/Cloud Connection</vt:lpstr>
      <vt:lpstr>Impact to Corporate Actions Automation</vt:lpstr>
      <vt:lpstr>Impact to Corporate Actions Automation</vt:lpstr>
      <vt:lpstr>What We’re Hearing</vt:lpstr>
      <vt:lpstr>Security and Privacy in the Cloud</vt:lpstr>
      <vt:lpstr>What We’re Seeing</vt:lpstr>
      <vt:lpstr>In 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 Chan</dc:creator>
  <cp:lastModifiedBy>Wendy Chan</cp:lastModifiedBy>
  <cp:revision>339</cp:revision>
  <cp:lastPrinted>2012-09-04T12:07:20Z</cp:lastPrinted>
  <dcterms:created xsi:type="dcterms:W3CDTF">2012-05-31T03:19:20Z</dcterms:created>
  <dcterms:modified xsi:type="dcterms:W3CDTF">2012-09-04T16:12:08Z</dcterms:modified>
</cp:coreProperties>
</file>